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292" r:id="rId3"/>
    <p:sldId id="293" r:id="rId4"/>
    <p:sldId id="258" r:id="rId5"/>
    <p:sldId id="259" r:id="rId6"/>
    <p:sldId id="261" r:id="rId7"/>
    <p:sldId id="263" r:id="rId8"/>
    <p:sldId id="301" r:id="rId9"/>
    <p:sldId id="271" r:id="rId10"/>
    <p:sldId id="302" r:id="rId11"/>
    <p:sldId id="267" r:id="rId12"/>
    <p:sldId id="303" r:id="rId13"/>
    <p:sldId id="278" r:id="rId14"/>
    <p:sldId id="279" r:id="rId15"/>
    <p:sldId id="280" r:id="rId16"/>
    <p:sldId id="296" r:id="rId17"/>
    <p:sldId id="297" r:id="rId18"/>
    <p:sldId id="304" r:id="rId19"/>
    <p:sldId id="281" r:id="rId20"/>
    <p:sldId id="305" r:id="rId21"/>
    <p:sldId id="308" r:id="rId22"/>
    <p:sldId id="309" r:id="rId23"/>
    <p:sldId id="310" r:id="rId24"/>
    <p:sldId id="311" r:id="rId25"/>
    <p:sldId id="306" r:id="rId26"/>
    <p:sldId id="307" r:id="rId27"/>
    <p:sldId id="287" r:id="rId28"/>
    <p:sldId id="289" r:id="rId29"/>
    <p:sldId id="298" r:id="rId30"/>
    <p:sldId id="288" r:id="rId31"/>
    <p:sldId id="291" r:id="rId32"/>
    <p:sldId id="312" r:id="rId33"/>
    <p:sldId id="300" r:id="rId34"/>
    <p:sldId id="299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FF0066"/>
    <a:srgbClr val="FF3300"/>
    <a:srgbClr val="CC00FF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73DFDF-6874-45D0-ABCE-43208D553B90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854A5E-9A7D-4047-BF6E-166A7525AA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357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54A5E-9A7D-4047-BF6E-166A7525AAF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155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54A5E-9A7D-4047-BF6E-166A7525AAF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653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3907F-C254-4E48-9E66-1C491F16041B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ECBA-4C93-4D0A-A19E-BF10DFE09A3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3907F-C254-4E48-9E66-1C491F16041B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ECBA-4C93-4D0A-A19E-BF10DFE09A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3907F-C254-4E48-9E66-1C491F16041B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ECBA-4C93-4D0A-A19E-BF10DFE09A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3907F-C254-4E48-9E66-1C491F16041B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ECBA-4C93-4D0A-A19E-BF10DFE09A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3907F-C254-4E48-9E66-1C491F16041B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ECBA-4C93-4D0A-A19E-BF10DFE09A3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3907F-C254-4E48-9E66-1C491F16041B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ECBA-4C93-4D0A-A19E-BF10DFE09A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3907F-C254-4E48-9E66-1C491F16041B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ECBA-4C93-4D0A-A19E-BF10DFE09A31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3907F-C254-4E48-9E66-1C491F16041B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ECBA-4C93-4D0A-A19E-BF10DFE09A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3907F-C254-4E48-9E66-1C491F16041B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ECBA-4C93-4D0A-A19E-BF10DFE09A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3907F-C254-4E48-9E66-1C491F16041B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ECBA-4C93-4D0A-A19E-BF10DFE09A31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3907F-C254-4E48-9E66-1C491F16041B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ECBA-4C93-4D0A-A19E-BF10DFE09A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67F3907F-C254-4E48-9E66-1C491F16041B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5AA9ECBA-4C93-4D0A-A19E-BF10DFE09A3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URINARY SYSTEM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800599"/>
            <a:ext cx="6858000" cy="9906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3300"/>
                </a:solidFill>
              </a:rPr>
              <a:t>KIDNEYS AND URETERS</a:t>
            </a:r>
            <a:endParaRPr lang="en-US" sz="3600" b="1" dirty="0">
              <a:solidFill>
                <a:srgbClr val="FF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59400" y="6273225"/>
            <a:ext cx="29718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dirty="0" err="1" smtClean="0">
                <a:solidFill>
                  <a:srgbClr val="0099CC"/>
                </a:solidFill>
              </a:rPr>
              <a:t>Dr</a:t>
            </a:r>
            <a:r>
              <a:rPr lang="en-US" sz="3200" dirty="0" smtClean="0">
                <a:solidFill>
                  <a:srgbClr val="0099CC"/>
                </a:solidFill>
              </a:rPr>
              <a:t> Rania </a:t>
            </a:r>
            <a:r>
              <a:rPr lang="en-US" sz="3200" dirty="0" err="1" smtClean="0">
                <a:solidFill>
                  <a:srgbClr val="0099CC"/>
                </a:solidFill>
              </a:rPr>
              <a:t>Gabr</a:t>
            </a:r>
            <a:endParaRPr lang="ar-SA" sz="3200" dirty="0">
              <a:solidFill>
                <a:srgbClr val="00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43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E:\dad\Student Gray\4. Abdomen\F66122-004-f1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24"/>
          <a:stretch>
            <a:fillRect/>
          </a:stretch>
        </p:blipFill>
        <p:spPr bwMode="auto">
          <a:xfrm>
            <a:off x="27708" y="914400"/>
            <a:ext cx="4544291" cy="56388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E:\dad\Student Gray\4. Abdomen\F66122-004-f122.jpg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5"/>
          <a:stretch>
            <a:fillRect/>
          </a:stretch>
        </p:blipFill>
        <p:spPr bwMode="auto">
          <a:xfrm>
            <a:off x="4648200" y="914400"/>
            <a:ext cx="4475018" cy="5638799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33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/>
        </p:nvSpPr>
        <p:spPr bwMode="auto">
          <a:xfrm>
            <a:off x="152399" y="665018"/>
            <a:ext cx="4495801" cy="2362200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en-US" sz="2400" b="1" u="sng" dirty="0" smtClean="0">
                <a:solidFill>
                  <a:srgbClr val="FF0000"/>
                </a:solidFill>
              </a:rPr>
              <a:t>Right Kidney :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1</a:t>
            </a:r>
            <a:r>
              <a:rPr lang="en-US" sz="2400" b="1" dirty="0" smtClean="0">
                <a:solidFill>
                  <a:schemeClr val="tx1"/>
                </a:solidFill>
              </a:rPr>
              <a:t>- Right suprarenal gland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2- Liver,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3</a:t>
            </a:r>
            <a:r>
              <a:rPr lang="en-US" sz="2400" b="1" dirty="0" smtClean="0">
                <a:solidFill>
                  <a:schemeClr val="tx1"/>
                </a:solidFill>
              </a:rPr>
              <a:t>- Second  part</a:t>
            </a: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</a:rPr>
              <a:t>of the duodenum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4</a:t>
            </a:r>
            <a:r>
              <a:rPr lang="en-US" sz="2400" b="1" dirty="0" smtClean="0">
                <a:solidFill>
                  <a:schemeClr val="tx1"/>
                </a:solidFill>
              </a:rPr>
              <a:t>- Right colic flexure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5- Coils of small intestine</a:t>
            </a:r>
          </a:p>
        </p:txBody>
      </p:sp>
      <p:pic>
        <p:nvPicPr>
          <p:cNvPr id="2050" name="Picture 2" descr="http://ueu.co/wp-content/uploads/2014/09/loadBinary13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0"/>
            <a:ext cx="4343400" cy="2999509"/>
          </a:xfrm>
          <a:prstGeom prst="rect">
            <a:avLst/>
          </a:prstGeom>
          <a:noFill/>
          <a:ln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6200" y="3424839"/>
            <a:ext cx="4038600" cy="275152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2400" b="1" u="sng" dirty="0">
                <a:solidFill>
                  <a:srgbClr val="FF0000"/>
                </a:solidFill>
              </a:rPr>
              <a:t>Left Kidney :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 smtClean="0">
                <a:solidFill>
                  <a:srgbClr val="FF0000"/>
                </a:solidFill>
              </a:rPr>
              <a:t> 1</a:t>
            </a:r>
            <a:r>
              <a:rPr lang="en-US" altLang="en-US" sz="2400" dirty="0" smtClean="0"/>
              <a:t>- </a:t>
            </a:r>
            <a:r>
              <a:rPr lang="en-US" altLang="en-US" sz="2400" dirty="0"/>
              <a:t>Left suprarenal gland,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b="1" dirty="0">
                <a:solidFill>
                  <a:srgbClr val="0070C0"/>
                </a:solidFill>
              </a:rPr>
              <a:t> 2- Stomach,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b="1" dirty="0">
                <a:solidFill>
                  <a:srgbClr val="0070C0"/>
                </a:solidFill>
              </a:rPr>
              <a:t> 3- Spleen</a:t>
            </a:r>
            <a:r>
              <a:rPr lang="en-US" altLang="en-US" sz="2400" dirty="0"/>
              <a:t>,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 </a:t>
            </a:r>
            <a:r>
              <a:rPr lang="en-US" altLang="en-US" sz="2400" dirty="0">
                <a:solidFill>
                  <a:srgbClr val="FF0000"/>
                </a:solidFill>
              </a:rPr>
              <a:t>4</a:t>
            </a:r>
            <a:r>
              <a:rPr lang="en-US" altLang="en-US" sz="2400" dirty="0"/>
              <a:t>- Pancreas,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 </a:t>
            </a:r>
            <a:r>
              <a:rPr lang="en-US" altLang="en-US" sz="2400" dirty="0">
                <a:solidFill>
                  <a:srgbClr val="FF0000"/>
                </a:solidFill>
              </a:rPr>
              <a:t>5</a:t>
            </a:r>
            <a:r>
              <a:rPr lang="en-US" altLang="en-US" sz="2400" dirty="0"/>
              <a:t>- Left colic flexure,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 </a:t>
            </a:r>
            <a:r>
              <a:rPr lang="en-US" altLang="en-US" sz="2400" dirty="0">
                <a:solidFill>
                  <a:srgbClr val="FF0000"/>
                </a:solidFill>
              </a:rPr>
              <a:t>6-</a:t>
            </a:r>
            <a:r>
              <a:rPr lang="en-US" altLang="en-US" sz="2400" dirty="0"/>
              <a:t> Descending colon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 </a:t>
            </a:r>
            <a:r>
              <a:rPr lang="en-US" altLang="en-US" sz="2400" b="1" dirty="0">
                <a:solidFill>
                  <a:srgbClr val="0070C0"/>
                </a:solidFill>
              </a:rPr>
              <a:t>7- Coils of jejunum</a:t>
            </a:r>
          </a:p>
        </p:txBody>
      </p:sp>
      <p:pic>
        <p:nvPicPr>
          <p:cNvPr id="8" name="Picture 7" descr="E:\dad\Student Gray\4. Abdomen\F66122-004-f121.jpg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6" b="7407"/>
          <a:stretch>
            <a:fillRect/>
          </a:stretch>
        </p:blipFill>
        <p:spPr bwMode="auto">
          <a:xfrm>
            <a:off x="4218709" y="2743200"/>
            <a:ext cx="2486891" cy="4114799"/>
          </a:xfrm>
          <a:prstGeom prst="rect">
            <a:avLst/>
          </a:prstGeom>
          <a:noFill/>
          <a:ln w="38100">
            <a:solidFill>
              <a:srgbClr val="0099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E:\dad\Student Gray\4. Abdomen\F66122-004-f1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15279"/>
          <a:stretch>
            <a:fillRect/>
          </a:stretch>
        </p:blipFill>
        <p:spPr bwMode="auto">
          <a:xfrm>
            <a:off x="6781801" y="2743200"/>
            <a:ext cx="2376054" cy="4114800"/>
          </a:xfrm>
          <a:prstGeom prst="rect">
            <a:avLst/>
          </a:prstGeom>
          <a:noFill/>
          <a:ln w="38100">
            <a:solidFill>
              <a:srgbClr val="0099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0"/>
            <a:ext cx="4800600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3300"/>
            </a:solidFill>
          </a:ln>
        </p:spPr>
        <p:txBody>
          <a:bodyPr wrap="square">
            <a:spAutoFit/>
          </a:bodyPr>
          <a:lstStyle/>
          <a:p>
            <a:r>
              <a:rPr lang="en-US" sz="3200" b="1" dirty="0" smtClean="0"/>
              <a:t>Anterior relations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6982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E:\dad\Student Gray\4. Abdomen\F66122-004-f0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6"/>
          <a:stretch>
            <a:fillRect/>
          </a:stretch>
        </p:blipFill>
        <p:spPr bwMode="auto">
          <a:xfrm>
            <a:off x="1295400" y="838200"/>
            <a:ext cx="6096000" cy="51816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539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781800" cy="955964"/>
          </a:xfrm>
          <a:solidFill>
            <a:srgbClr val="FF3300"/>
          </a:solid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solidFill>
                  <a:schemeClr val="bg1"/>
                </a:solidFill>
              </a:rPr>
              <a:t>Internal anatomy	</a:t>
            </a:r>
            <a:endParaRPr lang="en-US" sz="1000" dirty="0" smtClean="0">
              <a:solidFill>
                <a:schemeClr val="bg1"/>
              </a:solidFill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524000"/>
            <a:ext cx="3886200" cy="5102226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 smtClean="0"/>
              <a:t>outer </a:t>
            </a:r>
            <a:r>
              <a:rPr lang="en-US" sz="2400" b="1" u="sng" dirty="0" smtClean="0">
                <a:solidFill>
                  <a:srgbClr val="00B050"/>
                </a:solidFill>
              </a:rPr>
              <a:t>cortex</a:t>
            </a:r>
            <a:r>
              <a:rPr lang="en-US" sz="2400" b="1" dirty="0" smtClean="0">
                <a:solidFill>
                  <a:schemeClr val="accent1"/>
                </a:solidFill>
              </a:rPr>
              <a:t>: pale</a:t>
            </a:r>
            <a:r>
              <a:rPr lang="en-US" sz="2400" b="1" dirty="0" smtClean="0"/>
              <a:t>,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 smtClean="0"/>
              <a:t>inner </a:t>
            </a:r>
            <a:r>
              <a:rPr lang="en-US" sz="2400" b="1" u="sng" dirty="0" smtClean="0">
                <a:solidFill>
                  <a:srgbClr val="00B050"/>
                </a:solidFill>
              </a:rPr>
              <a:t>medulla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dirty="0" smtClean="0"/>
              <a:t>6-18 conical </a:t>
            </a:r>
            <a:r>
              <a:rPr lang="en-US" sz="2400" b="1" dirty="0" smtClean="0">
                <a:solidFill>
                  <a:schemeClr val="accent1"/>
                </a:solidFill>
              </a:rPr>
              <a:t>renal pyramids</a:t>
            </a:r>
            <a:r>
              <a:rPr lang="en-US" sz="2400" b="1" dirty="0" smtClean="0"/>
              <a:t> 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sz="2400" b="1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dirty="0" smtClean="0"/>
              <a:t>apex - </a:t>
            </a:r>
            <a:r>
              <a:rPr lang="en-US" sz="2400" b="1" dirty="0" smtClean="0">
                <a:solidFill>
                  <a:schemeClr val="accent1"/>
                </a:solidFill>
              </a:rPr>
              <a:t>renal papilla</a:t>
            </a:r>
            <a:r>
              <a:rPr lang="en-US" sz="2400" b="1" dirty="0" smtClean="0"/>
              <a:t> projects into the </a:t>
            </a:r>
            <a:r>
              <a:rPr lang="en-US" sz="2400" b="1" dirty="0" smtClean="0">
                <a:solidFill>
                  <a:schemeClr val="accent1"/>
                </a:solidFill>
              </a:rPr>
              <a:t>renal sinus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u="sng" dirty="0" smtClean="0">
                <a:solidFill>
                  <a:srgbClr val="00B050"/>
                </a:solidFill>
              </a:rPr>
              <a:t>renal columns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dirty="0" smtClean="0"/>
              <a:t>extensions from cortex inward to renal sinus between adjacent renal pyramids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sz="2400" b="1" dirty="0" smtClean="0"/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en-US" sz="2000" dirty="0" smtClean="0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0"/>
            <a:ext cx="48768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395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8545"/>
            <a:ext cx="5181600" cy="670560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 b="1" dirty="0" smtClean="0"/>
              <a:t>ureter enters the renal sinus, it expands to form a chamber called - </a:t>
            </a:r>
            <a:r>
              <a:rPr lang="en-US" sz="2400" b="1" dirty="0" smtClean="0">
                <a:solidFill>
                  <a:srgbClr val="00B050"/>
                </a:solidFill>
              </a:rPr>
              <a:t>renal </a:t>
            </a:r>
            <a:r>
              <a:rPr lang="en-US" sz="2400" b="1" dirty="0" smtClean="0">
                <a:solidFill>
                  <a:srgbClr val="00B050"/>
                </a:solidFill>
              </a:rPr>
              <a:t>pelvis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b="1" dirty="0" smtClean="0">
              <a:solidFill>
                <a:srgbClr val="00B05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dirty="0" smtClean="0"/>
              <a:t>pelvis branches to form 2-3 </a:t>
            </a:r>
            <a:r>
              <a:rPr lang="en-US" sz="2400" b="1" dirty="0" smtClean="0">
                <a:solidFill>
                  <a:srgbClr val="0070C0"/>
                </a:solidFill>
              </a:rPr>
              <a:t>major </a:t>
            </a:r>
            <a:r>
              <a:rPr lang="en-US" sz="2400" b="1" dirty="0" smtClean="0">
                <a:solidFill>
                  <a:srgbClr val="0070C0"/>
                </a:solidFill>
              </a:rPr>
              <a:t>calyces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b="1" dirty="0" smtClean="0">
              <a:solidFill>
                <a:srgbClr val="0070C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dirty="0" smtClean="0"/>
              <a:t>branch further to form 6-8 </a:t>
            </a:r>
            <a:r>
              <a:rPr lang="en-US" sz="2400" b="1" dirty="0" smtClean="0">
                <a:solidFill>
                  <a:srgbClr val="0070C0"/>
                </a:solidFill>
              </a:rPr>
              <a:t>minor </a:t>
            </a:r>
            <a:r>
              <a:rPr lang="en-US" sz="2400" b="1" dirty="0" smtClean="0">
                <a:solidFill>
                  <a:srgbClr val="0070C0"/>
                </a:solidFill>
              </a:rPr>
              <a:t>calyces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b="1" dirty="0" smtClean="0">
              <a:solidFill>
                <a:srgbClr val="0070C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dirty="0" smtClean="0"/>
              <a:t>Each minor calyx surrounds the papilla of a renal </a:t>
            </a:r>
            <a:r>
              <a:rPr lang="en-US" sz="2400" b="1" dirty="0" smtClean="0"/>
              <a:t>pyramid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b="1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dirty="0" smtClean="0"/>
              <a:t>ducts within papilla connect to wall of the calyx and discharge urine produced in the cortex and </a:t>
            </a:r>
            <a:r>
              <a:rPr lang="en-US" sz="2400" b="1" dirty="0" smtClean="0"/>
              <a:t>medulla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b="1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dirty="0" smtClean="0"/>
              <a:t>Urine passes through the calyces into the ureter</a:t>
            </a:r>
          </a:p>
        </p:txBody>
      </p:sp>
      <p:pic>
        <p:nvPicPr>
          <p:cNvPr id="12292" name="Picture 7" descr="2604abStructureKidneys_L.jpg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5" t="25926" r="43666" b="19717"/>
          <a:stretch>
            <a:fillRect/>
          </a:stretch>
        </p:blipFill>
        <p:spPr>
          <a:xfrm>
            <a:off x="4914900" y="457200"/>
            <a:ext cx="4229100" cy="5715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056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13316" name="Picture 5" descr="2604abStructureKidneys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01" b="18491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409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81000"/>
            <a:ext cx="3810000" cy="6477000"/>
          </a:xfrm>
        </p:spPr>
        <p:txBody>
          <a:bodyPr/>
          <a:lstStyle/>
          <a:p>
            <a:r>
              <a:rPr lang="en-US" sz="4000" b="1" u="sng" dirty="0" smtClean="0">
                <a:solidFill>
                  <a:srgbClr val="0070C0"/>
                </a:solidFill>
              </a:rPr>
              <a:t>Blood Supply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Single renal </a:t>
            </a:r>
            <a:r>
              <a:rPr lang="en-US" b="1" dirty="0" smtClean="0">
                <a:solidFill>
                  <a:schemeClr val="tx1"/>
                </a:solidFill>
              </a:rPr>
              <a:t>artery  arises </a:t>
            </a:r>
            <a:r>
              <a:rPr lang="en-US" b="1" dirty="0">
                <a:solidFill>
                  <a:schemeClr val="tx1"/>
                </a:solidFill>
              </a:rPr>
              <a:t>just inferior to the origin of the superior mesenteric artery </a:t>
            </a:r>
            <a:r>
              <a:rPr lang="en-US" b="1" dirty="0" smtClean="0">
                <a:solidFill>
                  <a:schemeClr val="tx1"/>
                </a:solidFill>
              </a:rPr>
              <a:t>between vertebrae LI and </a:t>
            </a:r>
            <a:r>
              <a:rPr lang="en-US" b="1" dirty="0">
                <a:solidFill>
                  <a:schemeClr val="tx1"/>
                </a:solidFill>
              </a:rPr>
              <a:t>LII </a:t>
            </a:r>
            <a:endParaRPr lang="en-US" b="1" dirty="0" smtClean="0">
              <a:solidFill>
                <a:schemeClr val="tx1"/>
              </a:solidFill>
            </a:endParaRPr>
          </a:p>
          <a:p>
            <a:r>
              <a:rPr lang="en-US" b="1" dirty="0" smtClean="0"/>
              <a:t>The </a:t>
            </a:r>
            <a:r>
              <a:rPr lang="en-US" b="1" dirty="0">
                <a:solidFill>
                  <a:srgbClr val="00B050"/>
                </a:solidFill>
              </a:rPr>
              <a:t>left renal artery </a:t>
            </a:r>
            <a:r>
              <a:rPr lang="en-US" b="1" dirty="0">
                <a:solidFill>
                  <a:schemeClr val="tx1"/>
                </a:solidFill>
              </a:rPr>
              <a:t>usually arises a little higher than the right, and the </a:t>
            </a:r>
            <a:r>
              <a:rPr lang="en-US" b="1" dirty="0">
                <a:solidFill>
                  <a:srgbClr val="00B050"/>
                </a:solidFill>
              </a:rPr>
              <a:t>right renal artery </a:t>
            </a:r>
            <a:r>
              <a:rPr lang="en-US" b="1" dirty="0">
                <a:solidFill>
                  <a:schemeClr val="tx1"/>
                </a:solidFill>
              </a:rPr>
              <a:t>is longer and passes posterior to the inferior vena cava. </a:t>
            </a:r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35527"/>
            <a:ext cx="54864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65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3909" y="-228600"/>
            <a:ext cx="9220200" cy="3886200"/>
          </a:xfrm>
        </p:spPr>
        <p:txBody>
          <a:bodyPr>
            <a:normAutofit/>
          </a:bodyPr>
          <a:lstStyle/>
          <a:p>
            <a:r>
              <a:rPr lang="en-US" b="1" dirty="0"/>
              <a:t>Multiple renal veins contribute to the formation of the </a:t>
            </a:r>
            <a:r>
              <a:rPr lang="en-US" b="1" dirty="0">
                <a:solidFill>
                  <a:srgbClr val="0070C0"/>
                </a:solidFill>
              </a:rPr>
              <a:t>left </a:t>
            </a:r>
            <a:r>
              <a:rPr lang="en-US" b="1" dirty="0">
                <a:solidFill>
                  <a:schemeClr val="tx1"/>
                </a:solidFill>
              </a:rPr>
              <a:t>and</a:t>
            </a:r>
            <a:r>
              <a:rPr lang="en-US" b="1" dirty="0">
                <a:solidFill>
                  <a:srgbClr val="0070C0"/>
                </a:solidFill>
              </a:rPr>
              <a:t> right renal veins,</a:t>
            </a:r>
            <a:r>
              <a:rPr lang="en-US" b="1" dirty="0"/>
              <a:t> both of which are </a:t>
            </a:r>
            <a:r>
              <a:rPr lang="en-US" b="1" u="sng" dirty="0">
                <a:solidFill>
                  <a:srgbClr val="FF0066"/>
                </a:solidFill>
              </a:rPr>
              <a:t>anterior</a:t>
            </a:r>
            <a:r>
              <a:rPr lang="en-US" b="1" dirty="0"/>
              <a:t> to the renal arteries </a:t>
            </a:r>
            <a:endParaRPr lang="en-US" b="1" dirty="0" smtClean="0"/>
          </a:p>
          <a:p>
            <a:endParaRPr lang="en-US" b="1" dirty="0" smtClean="0"/>
          </a:p>
          <a:p>
            <a:r>
              <a:rPr lang="en-US" b="1" u="sng" dirty="0" smtClean="0">
                <a:solidFill>
                  <a:schemeClr val="tx1"/>
                </a:solidFill>
              </a:rPr>
              <a:t>Importantly</a:t>
            </a:r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b="1" dirty="0"/>
              <a:t> the longer </a:t>
            </a:r>
            <a:r>
              <a:rPr lang="en-US" b="1" dirty="0">
                <a:solidFill>
                  <a:srgbClr val="0070C0"/>
                </a:solidFill>
              </a:rPr>
              <a:t>left renal vein </a:t>
            </a:r>
            <a:r>
              <a:rPr lang="en-US" b="1" dirty="0"/>
              <a:t>crosses the midline anterior to the </a:t>
            </a:r>
            <a:r>
              <a:rPr lang="en-US" b="1" dirty="0">
                <a:solidFill>
                  <a:srgbClr val="FF0000"/>
                </a:solidFill>
              </a:rPr>
              <a:t>abdominal aorta </a:t>
            </a:r>
            <a:r>
              <a:rPr lang="en-US" b="1" dirty="0"/>
              <a:t>and posterior to the </a:t>
            </a:r>
            <a:r>
              <a:rPr lang="en-US" b="1" dirty="0">
                <a:solidFill>
                  <a:srgbClr val="FF0000"/>
                </a:solidFill>
              </a:rPr>
              <a:t>superior mesenteric artery </a:t>
            </a:r>
            <a:r>
              <a:rPr lang="en-US" b="1" dirty="0"/>
              <a:t>and can be compressed by an aneurysm in either of these two vessels. </a:t>
            </a:r>
          </a:p>
        </p:txBody>
      </p:sp>
      <p:pic>
        <p:nvPicPr>
          <p:cNvPr id="1026" name="Picture 2" descr="https://s-media-cache-ak0.pinimg.com/736x/40/1d/71/401d7152dcb47d757246e096181f16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86099"/>
            <a:ext cx="4648200" cy="3771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://medicalpicturesinfo.com/wp-content/uploads/2011/09/Renal-veins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6" t="8069" r="5411" b="3882"/>
          <a:stretch/>
        </p:blipFill>
        <p:spPr bwMode="auto">
          <a:xfrm>
            <a:off x="4648201" y="3113807"/>
            <a:ext cx="4495800" cy="3744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900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066800"/>
            <a:ext cx="4114800" cy="5562600"/>
          </a:xfrm>
          <a:ln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400" dirty="0" smtClean="0"/>
              <a:t>The renal artery arises from the aorta at the level of the </a:t>
            </a:r>
            <a:r>
              <a:rPr lang="en-US" altLang="en-US" sz="2400" b="1" u="sng" dirty="0" smtClean="0"/>
              <a:t>second </a:t>
            </a:r>
            <a:r>
              <a:rPr lang="en-US" altLang="en-US" sz="2400" dirty="0" smtClean="0"/>
              <a:t>lumbar vertebra.</a:t>
            </a:r>
          </a:p>
          <a:p>
            <a:pPr eaLnBrk="1" hangingPunct="1">
              <a:lnSpc>
                <a:spcPct val="80000"/>
              </a:lnSpc>
            </a:pPr>
            <a:endParaRPr lang="en-US" alt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400" dirty="0" smtClean="0"/>
              <a:t>Each renal artery divides into </a:t>
            </a:r>
            <a:r>
              <a:rPr lang="en-US" altLang="en-US" sz="2400" b="1" dirty="0" smtClean="0">
                <a:solidFill>
                  <a:srgbClr val="00B050"/>
                </a:solidFill>
              </a:rPr>
              <a:t>five </a:t>
            </a:r>
            <a:r>
              <a:rPr lang="en-US" altLang="en-US" sz="2400" dirty="0" smtClean="0"/>
              <a:t>segmental arteries that enter the hilum of the kidney, </a:t>
            </a:r>
            <a:r>
              <a:rPr lang="en-US" altLang="en-US" sz="2400" b="1" dirty="0" smtClean="0">
                <a:solidFill>
                  <a:srgbClr val="0070C0"/>
                </a:solidFill>
              </a:rPr>
              <a:t>four in front </a:t>
            </a:r>
            <a:r>
              <a:rPr lang="en-US" altLang="en-US" sz="2400" dirty="0" smtClean="0"/>
              <a:t>and </a:t>
            </a:r>
            <a:r>
              <a:rPr lang="en-US" altLang="en-US" sz="2400" b="1" dirty="0" smtClean="0">
                <a:solidFill>
                  <a:srgbClr val="CC00FF"/>
                </a:solidFill>
              </a:rPr>
              <a:t>one behind </a:t>
            </a:r>
            <a:r>
              <a:rPr lang="en-US" altLang="en-US" sz="2400" dirty="0" smtClean="0"/>
              <a:t>the renal pelvis.</a:t>
            </a:r>
          </a:p>
          <a:p>
            <a:pPr eaLnBrk="1" hangingPunct="1">
              <a:lnSpc>
                <a:spcPct val="80000"/>
              </a:lnSpc>
            </a:pPr>
            <a:endParaRPr lang="en-US" alt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400" dirty="0" smtClean="0"/>
              <a:t>They are distributed to different segments of the kidney.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en-US" sz="2400" b="1" dirty="0" smtClean="0">
              <a:solidFill>
                <a:srgbClr val="FF3300"/>
              </a:solidFill>
            </a:endParaRPr>
          </a:p>
        </p:txBody>
      </p:sp>
      <p:pic>
        <p:nvPicPr>
          <p:cNvPr id="25604" name="Picture 4" descr="kidney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14400"/>
            <a:ext cx="4572000" cy="5715000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696200" cy="609600"/>
          </a:xfrm>
          <a:solidFill>
            <a:srgbClr val="FF0066"/>
          </a:solidFill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sz="3600" u="sng" dirty="0" smtClean="0">
                <a:solidFill>
                  <a:schemeClr val="bg1"/>
                </a:solidFill>
              </a:rPr>
              <a:t>Arterial supply of  the kidney</a:t>
            </a:r>
          </a:p>
        </p:txBody>
      </p:sp>
    </p:spTree>
    <p:extLst>
      <p:ext uri="{BB962C8B-B14F-4D97-AF65-F5344CB8AC3E}">
        <p14:creationId xmlns:p14="http://schemas.microsoft.com/office/powerpoint/2010/main" val="72925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200"/>
            <a:ext cx="4953000" cy="6934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sz="3000" b="1" u="sng" dirty="0" smtClean="0">
                <a:solidFill>
                  <a:srgbClr val="0070C0"/>
                </a:solidFill>
              </a:rPr>
              <a:t>Branches of Segmental arteries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b="1" dirty="0" smtClean="0"/>
              <a:t>1. </a:t>
            </a:r>
            <a:r>
              <a:rPr lang="en-US" b="1" dirty="0" err="1" smtClean="0">
                <a:solidFill>
                  <a:srgbClr val="00B050"/>
                </a:solidFill>
              </a:rPr>
              <a:t>Interlobar</a:t>
            </a:r>
            <a:r>
              <a:rPr lang="en-US" b="1" dirty="0" smtClean="0">
                <a:solidFill>
                  <a:srgbClr val="00B050"/>
                </a:solidFill>
              </a:rPr>
              <a:t> arteries </a:t>
            </a:r>
            <a:r>
              <a:rPr lang="en-US" b="1" dirty="0" smtClean="0"/>
              <a:t>- pass through renal columns and reach junction between medulla and cortex. It gives the :</a:t>
            </a:r>
          </a:p>
          <a:p>
            <a:pPr>
              <a:lnSpc>
                <a:spcPct val="120000"/>
              </a:lnSpc>
              <a:buNone/>
              <a:defRPr/>
            </a:pPr>
            <a:r>
              <a:rPr lang="en-US" b="1" dirty="0" smtClean="0"/>
              <a:t>2. </a:t>
            </a:r>
            <a:r>
              <a:rPr lang="en-US" b="1" dirty="0" smtClean="0">
                <a:solidFill>
                  <a:srgbClr val="00B050"/>
                </a:solidFill>
              </a:rPr>
              <a:t>Arcuate arteries </a:t>
            </a:r>
            <a:r>
              <a:rPr lang="en-US" b="1" dirty="0" smtClean="0"/>
              <a:t>run parallel with the base of the </a:t>
            </a:r>
            <a:r>
              <a:rPr lang="en-US" b="1" dirty="0"/>
              <a:t>pyramids. It gives the </a:t>
            </a:r>
            <a:r>
              <a:rPr lang="en-US" b="1" dirty="0" smtClean="0"/>
              <a:t>: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en-US" b="1" dirty="0" smtClean="0"/>
              <a:t>3. </a:t>
            </a:r>
            <a:r>
              <a:rPr lang="en-US" b="1" dirty="0" smtClean="0">
                <a:solidFill>
                  <a:srgbClr val="00B050"/>
                </a:solidFill>
              </a:rPr>
              <a:t>Interlobular arteries </a:t>
            </a:r>
            <a:r>
              <a:rPr lang="en-US" b="1" dirty="0" smtClean="0"/>
              <a:t>move up into the cortex and branch to form the </a:t>
            </a:r>
            <a:r>
              <a:rPr lang="en-US" b="1" dirty="0" smtClean="0">
                <a:solidFill>
                  <a:srgbClr val="FF3300"/>
                </a:solidFill>
              </a:rPr>
              <a:t>afferent arteriole </a:t>
            </a:r>
          </a:p>
        </p:txBody>
      </p:sp>
      <p:pic>
        <p:nvPicPr>
          <p:cNvPr id="7" name="Picture 5" descr="2605a-cBloodSupplyKidney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7" t="16304" r="5095" b="15083"/>
          <a:stretch>
            <a:fillRect/>
          </a:stretch>
        </p:blipFill>
        <p:spPr bwMode="auto">
          <a:xfrm>
            <a:off x="4800599" y="476250"/>
            <a:ext cx="4343401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58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1- Describe the normal site, size, shape and position of the kidney</a:t>
            </a:r>
          </a:p>
          <a:p>
            <a:r>
              <a:rPr lang="en-US" dirty="0" smtClean="0"/>
              <a:t>2- Delineate the surface anatomy of the kidney</a:t>
            </a:r>
          </a:p>
          <a:p>
            <a:r>
              <a:rPr lang="en-US" dirty="0" smtClean="0"/>
              <a:t>3- Describe the </a:t>
            </a:r>
            <a:r>
              <a:rPr lang="en-US" dirty="0" err="1" smtClean="0"/>
              <a:t>facsia</a:t>
            </a:r>
            <a:r>
              <a:rPr lang="en-US" dirty="0" smtClean="0"/>
              <a:t> surrounding the kidney</a:t>
            </a:r>
          </a:p>
          <a:p>
            <a:r>
              <a:rPr lang="en-US" dirty="0" smtClean="0"/>
              <a:t>4- Describe the blood supply of the kidney</a:t>
            </a:r>
          </a:p>
          <a:p>
            <a:r>
              <a:rPr lang="en-US" dirty="0" smtClean="0"/>
              <a:t>5- Describe the beginning   termination, and parts of the ureter</a:t>
            </a:r>
          </a:p>
          <a:p>
            <a:r>
              <a:rPr lang="en-US" dirty="0" smtClean="0"/>
              <a:t>6- Discuss the normal sites of ureteric constrictions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98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figures.boundless-cdn.com/5279/full/physiology-of-nephr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57200"/>
            <a:ext cx="3429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0" y="685800"/>
            <a:ext cx="5562600" cy="6400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0" indent="-381000"/>
            <a:r>
              <a:rPr lang="en-US" altLang="en-US" sz="2200" dirty="0" smtClean="0">
                <a:solidFill>
                  <a:schemeClr val="tx1"/>
                </a:solidFill>
              </a:rPr>
              <a:t>Each </a:t>
            </a:r>
            <a:r>
              <a:rPr lang="en-US" altLang="en-US" sz="2200" b="1" dirty="0" smtClean="0">
                <a:solidFill>
                  <a:srgbClr val="CC00FF"/>
                </a:solidFill>
              </a:rPr>
              <a:t>Nephron</a:t>
            </a:r>
            <a:r>
              <a:rPr lang="en-US" altLang="en-US" sz="2200" dirty="0" smtClean="0">
                <a:solidFill>
                  <a:schemeClr val="tx1"/>
                </a:solidFill>
              </a:rPr>
              <a:t> is associated with </a:t>
            </a:r>
            <a:r>
              <a:rPr lang="en-US" altLang="en-US" sz="2200" b="1" dirty="0" smtClean="0">
                <a:solidFill>
                  <a:schemeClr val="tx1"/>
                </a:solidFill>
              </a:rPr>
              <a:t>two </a:t>
            </a:r>
            <a:r>
              <a:rPr lang="en-US" altLang="en-US" sz="2200" dirty="0" smtClean="0">
                <a:solidFill>
                  <a:schemeClr val="tx1"/>
                </a:solidFill>
              </a:rPr>
              <a:t>capillary beds:</a:t>
            </a:r>
          </a:p>
          <a:p>
            <a:pPr marL="800100" lvl="1" indent="-342900">
              <a:buFontTx/>
              <a:buAutoNum type="arabicPeriod"/>
            </a:pPr>
            <a:r>
              <a:rPr lang="en-US" altLang="en-US" b="1" dirty="0" smtClean="0"/>
              <a:t>The</a:t>
            </a:r>
            <a:r>
              <a:rPr lang="en-US" altLang="en-US" dirty="0" smtClean="0"/>
              <a:t> </a:t>
            </a:r>
            <a:r>
              <a:rPr lang="en-US" altLang="en-US" b="1" dirty="0" smtClean="0">
                <a:solidFill>
                  <a:srgbClr val="FF0000"/>
                </a:solidFill>
              </a:rPr>
              <a:t>glomerulus</a:t>
            </a:r>
            <a:r>
              <a:rPr lang="en-US" altLang="en-US" dirty="0" smtClean="0"/>
              <a:t> and </a:t>
            </a:r>
          </a:p>
          <a:p>
            <a:pPr marL="800100" lvl="1" indent="-342900">
              <a:buFontTx/>
              <a:buAutoNum type="arabicPeriod"/>
            </a:pPr>
            <a:r>
              <a:rPr lang="en-US" altLang="en-US" b="1" dirty="0" smtClean="0"/>
              <a:t>The</a:t>
            </a:r>
            <a:r>
              <a:rPr lang="en-US" altLang="en-US" dirty="0" smtClean="0"/>
              <a:t> </a:t>
            </a:r>
            <a:r>
              <a:rPr lang="en-US" altLang="en-US" b="1" dirty="0" smtClean="0">
                <a:solidFill>
                  <a:srgbClr val="FF0000"/>
                </a:solidFill>
              </a:rPr>
              <a:t>peritubular capillary bed.</a:t>
            </a:r>
            <a:r>
              <a:rPr lang="en-US" altLang="en-US" i="1" dirty="0" smtClean="0">
                <a:solidFill>
                  <a:srgbClr val="FF0000"/>
                </a:solidFill>
              </a:rPr>
              <a:t> </a:t>
            </a:r>
          </a:p>
          <a:p>
            <a:pPr marL="381000" indent="-381000"/>
            <a:r>
              <a:rPr lang="en-US" altLang="en-US" sz="2200" dirty="0" smtClean="0">
                <a:solidFill>
                  <a:schemeClr val="tx1"/>
                </a:solidFill>
              </a:rPr>
              <a:t>The glomerulus is both fed and drained by </a:t>
            </a:r>
            <a:r>
              <a:rPr lang="en-US" altLang="en-US" sz="2200" b="1" dirty="0" smtClean="0">
                <a:solidFill>
                  <a:srgbClr val="FF0000"/>
                </a:solidFill>
              </a:rPr>
              <a:t>arterioles.</a:t>
            </a:r>
            <a:r>
              <a:rPr lang="en-US" altLang="en-US" sz="2200" b="1" i="1" dirty="0" smtClean="0">
                <a:solidFill>
                  <a:srgbClr val="FF0000"/>
                </a:solidFill>
              </a:rPr>
              <a:t> </a:t>
            </a:r>
          </a:p>
          <a:p>
            <a:pPr marL="800100" lvl="1" indent="-342900"/>
            <a:r>
              <a:rPr lang="en-US" altLang="en-US" dirty="0" smtClean="0"/>
              <a:t>The </a:t>
            </a:r>
            <a:r>
              <a:rPr lang="en-US" altLang="en-US" b="1" dirty="0" smtClean="0">
                <a:solidFill>
                  <a:srgbClr val="FF0000"/>
                </a:solidFill>
              </a:rPr>
              <a:t>afferent arteriole, </a:t>
            </a:r>
            <a:r>
              <a:rPr lang="en-US" altLang="en-US" dirty="0" smtClean="0">
                <a:solidFill>
                  <a:schemeClr val="tx1"/>
                </a:solidFill>
              </a:rPr>
              <a:t>which arises from an </a:t>
            </a:r>
            <a:r>
              <a:rPr lang="en-US" altLang="en-US" b="1" dirty="0" smtClean="0">
                <a:solidFill>
                  <a:schemeClr val="tx1"/>
                </a:solidFill>
              </a:rPr>
              <a:t>interlobular artery</a:t>
            </a:r>
            <a:r>
              <a:rPr lang="en-US" altLang="en-US" dirty="0" smtClean="0">
                <a:solidFill>
                  <a:schemeClr val="tx1"/>
                </a:solidFill>
              </a:rPr>
              <a:t>,</a:t>
            </a:r>
            <a:r>
              <a:rPr lang="en-US" altLang="en-US" i="1" dirty="0" smtClean="0">
                <a:solidFill>
                  <a:schemeClr val="tx1"/>
                </a:solidFill>
              </a:rPr>
              <a:t> </a:t>
            </a:r>
            <a:r>
              <a:rPr lang="en-US" altLang="en-US" dirty="0" smtClean="0">
                <a:solidFill>
                  <a:schemeClr val="tx1"/>
                </a:solidFill>
              </a:rPr>
              <a:t>is the "feeder vessel," and </a:t>
            </a:r>
          </a:p>
          <a:p>
            <a:pPr marL="800100" lvl="1" indent="-342900"/>
            <a:r>
              <a:rPr lang="en-US" altLang="en-US" dirty="0" smtClean="0"/>
              <a:t>the </a:t>
            </a:r>
            <a:r>
              <a:rPr lang="en-US" altLang="en-US" b="1" dirty="0" smtClean="0">
                <a:solidFill>
                  <a:srgbClr val="FF0000"/>
                </a:solidFill>
              </a:rPr>
              <a:t>efferent arteriole </a:t>
            </a:r>
            <a:r>
              <a:rPr lang="en-US" altLang="en-US" dirty="0" smtClean="0">
                <a:solidFill>
                  <a:schemeClr val="tx1"/>
                </a:solidFill>
              </a:rPr>
              <a:t>receives blood that has passed through the glomerulus. </a:t>
            </a:r>
          </a:p>
          <a:p>
            <a:pPr>
              <a:lnSpc>
                <a:spcPct val="120000"/>
              </a:lnSpc>
              <a:defRPr/>
            </a:pPr>
            <a:r>
              <a:rPr lang="en-US" sz="2200" b="1" dirty="0"/>
              <a:t>The </a:t>
            </a:r>
            <a:r>
              <a:rPr lang="en-US" sz="2200" b="1" dirty="0">
                <a:solidFill>
                  <a:schemeClr val="accent1"/>
                </a:solidFill>
              </a:rPr>
              <a:t>peritubular capillaries</a:t>
            </a:r>
            <a:r>
              <a:rPr lang="en-US" sz="2200" b="1" dirty="0"/>
              <a:t> unite to form the interlobular veins, arcuate vein, </a:t>
            </a:r>
            <a:r>
              <a:rPr lang="en-US" sz="2200" b="1" dirty="0" err="1"/>
              <a:t>interlobar</a:t>
            </a:r>
            <a:r>
              <a:rPr lang="en-US" sz="2200" b="1" dirty="0"/>
              <a:t> vein, renal vein	</a:t>
            </a:r>
          </a:p>
          <a:p>
            <a:pPr>
              <a:lnSpc>
                <a:spcPct val="120000"/>
              </a:lnSpc>
              <a:defRPr/>
            </a:pPr>
            <a:r>
              <a:rPr lang="en-US" sz="2200" b="1" dirty="0"/>
              <a:t>The </a:t>
            </a:r>
            <a:r>
              <a:rPr lang="en-US" sz="2200" b="1" u="sng" dirty="0">
                <a:solidFill>
                  <a:srgbClr val="0070C0"/>
                </a:solidFill>
              </a:rPr>
              <a:t>Renal Vein </a:t>
            </a:r>
            <a:r>
              <a:rPr lang="en-US" sz="2200" b="1" dirty="0"/>
              <a:t>exits at </a:t>
            </a:r>
            <a:r>
              <a:rPr lang="en-US" sz="2200" b="1" dirty="0" err="1"/>
              <a:t>hilus</a:t>
            </a:r>
            <a:r>
              <a:rPr lang="en-US" sz="2200" b="1" dirty="0"/>
              <a:t> and joins the IVC</a:t>
            </a:r>
          </a:p>
          <a:p>
            <a:pPr marL="800100" lvl="1" indent="-342900"/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44836" y="6246269"/>
            <a:ext cx="3699164" cy="535531"/>
          </a:xfrm>
          <a:prstGeom prst="rect">
            <a:avLst/>
          </a:prstGeom>
          <a:solidFill>
            <a:srgbClr val="CC99FF"/>
          </a:solidFill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b="1" u="sng" dirty="0">
                <a:solidFill>
                  <a:srgbClr val="0070C0"/>
                </a:solidFill>
              </a:rPr>
              <a:t>Functional unit of the kidney, 1 million nephrons per kidney!</a:t>
            </a:r>
          </a:p>
        </p:txBody>
      </p:sp>
      <p:sp>
        <p:nvSpPr>
          <p:cNvPr id="5" name="Rectangle 4"/>
          <p:cNvSpPr/>
          <p:nvPr/>
        </p:nvSpPr>
        <p:spPr>
          <a:xfrm>
            <a:off x="2362201" y="6927"/>
            <a:ext cx="4441824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Nephron</a:t>
            </a:r>
          </a:p>
        </p:txBody>
      </p:sp>
    </p:spTree>
    <p:extLst>
      <p:ext uri="{BB962C8B-B14F-4D97-AF65-F5344CB8AC3E}">
        <p14:creationId xmlns:p14="http://schemas.microsoft.com/office/powerpoint/2010/main" val="87479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4800600" cy="59436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  <a:buNone/>
              <a:defRPr/>
            </a:pPr>
            <a:r>
              <a:rPr lang="en-US" dirty="0"/>
              <a:t>Made up of blood vessels:</a:t>
            </a:r>
          </a:p>
          <a:p>
            <a:pPr>
              <a:lnSpc>
                <a:spcPct val="80000"/>
              </a:lnSpc>
              <a:buNone/>
              <a:defRPr/>
            </a:pPr>
            <a:endParaRPr lang="en-US" dirty="0"/>
          </a:p>
          <a:p>
            <a:pPr>
              <a:lnSpc>
                <a:spcPct val="120000"/>
              </a:lnSpc>
              <a:buNone/>
              <a:defRPr/>
            </a:pPr>
            <a:r>
              <a:rPr lang="en-US" dirty="0"/>
              <a:t>1. </a:t>
            </a:r>
            <a:r>
              <a:rPr lang="en-US" b="1" u="sng" dirty="0">
                <a:solidFill>
                  <a:srgbClr val="0070C0"/>
                </a:solidFill>
              </a:rPr>
              <a:t>Glomerulus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- network of capillaries within Bowman’s capsule</a:t>
            </a:r>
          </a:p>
          <a:p>
            <a:pPr>
              <a:lnSpc>
                <a:spcPct val="120000"/>
              </a:lnSpc>
              <a:buNone/>
              <a:defRPr/>
            </a:pPr>
            <a:endParaRPr lang="en-US" dirty="0"/>
          </a:p>
          <a:p>
            <a:pPr>
              <a:lnSpc>
                <a:spcPct val="120000"/>
              </a:lnSpc>
              <a:buNone/>
              <a:defRPr/>
            </a:pPr>
            <a:r>
              <a:rPr lang="en-US" dirty="0"/>
              <a:t>2. </a:t>
            </a:r>
            <a:r>
              <a:rPr lang="en-US" b="1" u="sng" dirty="0">
                <a:solidFill>
                  <a:srgbClr val="0070C0"/>
                </a:solidFill>
              </a:rPr>
              <a:t>Afferent arteriole </a:t>
            </a:r>
            <a:r>
              <a:rPr lang="en-US" dirty="0"/>
              <a:t>- leading into glomerulus</a:t>
            </a:r>
          </a:p>
          <a:p>
            <a:pPr>
              <a:lnSpc>
                <a:spcPct val="120000"/>
              </a:lnSpc>
              <a:buNone/>
              <a:defRPr/>
            </a:pPr>
            <a:endParaRPr lang="en-US" dirty="0"/>
          </a:p>
          <a:p>
            <a:pPr>
              <a:lnSpc>
                <a:spcPct val="120000"/>
              </a:lnSpc>
              <a:buNone/>
              <a:defRPr/>
            </a:pPr>
            <a:r>
              <a:rPr lang="en-US" dirty="0"/>
              <a:t>3. </a:t>
            </a:r>
            <a:r>
              <a:rPr lang="en-US" b="1" u="sng" dirty="0">
                <a:solidFill>
                  <a:srgbClr val="0070C0"/>
                </a:solidFill>
              </a:rPr>
              <a:t>Efferent arteriole</a:t>
            </a:r>
            <a:r>
              <a:rPr lang="en-US" dirty="0"/>
              <a:t> - leading out of glomerulus</a:t>
            </a:r>
          </a:p>
          <a:p>
            <a:pPr>
              <a:lnSpc>
                <a:spcPct val="120000"/>
              </a:lnSpc>
              <a:buNone/>
              <a:defRPr/>
            </a:pPr>
            <a:endParaRPr lang="en-US" dirty="0"/>
          </a:p>
          <a:p>
            <a:pPr>
              <a:lnSpc>
                <a:spcPct val="120000"/>
              </a:lnSpc>
              <a:buNone/>
              <a:defRPr/>
            </a:pPr>
            <a:r>
              <a:rPr lang="en-US" dirty="0"/>
              <a:t>4. </a:t>
            </a:r>
            <a:r>
              <a:rPr lang="en-US" b="1" u="sng" dirty="0">
                <a:solidFill>
                  <a:srgbClr val="0070C0"/>
                </a:solidFill>
              </a:rPr>
              <a:t>Peritubular capillaries </a:t>
            </a:r>
            <a:r>
              <a:rPr lang="en-US" dirty="0"/>
              <a:t>- surrounding tubules</a:t>
            </a:r>
          </a:p>
          <a:p>
            <a:pPr>
              <a:lnSpc>
                <a:spcPct val="120000"/>
              </a:lnSpc>
              <a:buNone/>
              <a:defRPr/>
            </a:pPr>
            <a:endParaRPr lang="en-US" dirty="0"/>
          </a:p>
          <a:p>
            <a:pPr>
              <a:lnSpc>
                <a:spcPct val="120000"/>
              </a:lnSpc>
              <a:buNone/>
              <a:defRPr/>
            </a:pPr>
            <a:r>
              <a:rPr lang="en-US" dirty="0"/>
              <a:t>5. </a:t>
            </a:r>
            <a:r>
              <a:rPr lang="en-US" b="1" i="1" u="sng" dirty="0">
                <a:solidFill>
                  <a:srgbClr val="0070C0"/>
                </a:solidFill>
              </a:rPr>
              <a:t>Vasa recta</a:t>
            </a:r>
            <a:r>
              <a:rPr lang="en-US" b="1" u="sng" dirty="0">
                <a:solidFill>
                  <a:srgbClr val="0070C0"/>
                </a:solidFill>
              </a:rPr>
              <a:t> </a:t>
            </a:r>
            <a:r>
              <a:rPr lang="en-US" dirty="0"/>
              <a:t>- </a:t>
            </a:r>
            <a:r>
              <a:rPr lang="en-US" dirty="0" err="1"/>
              <a:t>specialised</a:t>
            </a:r>
            <a:r>
              <a:rPr lang="en-US" dirty="0"/>
              <a:t> loops of blood vessels </a:t>
            </a:r>
            <a:r>
              <a:rPr lang="en-US" dirty="0" smtClean="0"/>
              <a:t>around </a:t>
            </a:r>
            <a:r>
              <a:rPr lang="en-US" dirty="0"/>
              <a:t>long </a:t>
            </a:r>
            <a:r>
              <a:rPr lang="en-US" dirty="0" smtClean="0"/>
              <a:t>Loop </a:t>
            </a:r>
            <a:r>
              <a:rPr lang="en-US" dirty="0"/>
              <a:t>of Henle (juxtamedullary nephrons)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None/>
              <a:defRPr/>
            </a:pPr>
            <a:endParaRPr lang="en-US" dirty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533400"/>
            <a:ext cx="6781800" cy="6096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sz="3600" dirty="0" smtClean="0">
                <a:solidFill>
                  <a:schemeClr val="accent1"/>
                </a:solidFill>
              </a:rPr>
              <a:t>Vascular components of nephron</a:t>
            </a:r>
          </a:p>
        </p:txBody>
      </p:sp>
      <p:sp>
        <p:nvSpPr>
          <p:cNvPr id="6" name="Rectangle 5"/>
          <p:cNvSpPr/>
          <p:nvPr/>
        </p:nvSpPr>
        <p:spPr>
          <a:xfrm>
            <a:off x="2362201" y="6927"/>
            <a:ext cx="4441824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Nephron</a:t>
            </a:r>
          </a:p>
        </p:txBody>
      </p:sp>
      <p:sp>
        <p:nvSpPr>
          <p:cNvPr id="3" name="Rectangle 2"/>
          <p:cNvSpPr/>
          <p:nvPr/>
        </p:nvSpPr>
        <p:spPr>
          <a:xfrm>
            <a:off x="4733924" y="5797705"/>
            <a:ext cx="4410075" cy="104644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AU" dirty="0">
                <a:solidFill>
                  <a:schemeClr val="accent1"/>
                </a:solidFill>
              </a:rPr>
              <a:t>Nephrons:</a:t>
            </a:r>
            <a:r>
              <a:rPr lang="en-AU" dirty="0"/>
              <a:t> 85% are cortical, 15% </a:t>
            </a:r>
            <a:r>
              <a:rPr lang="en-AU" dirty="0" smtClean="0"/>
              <a:t>are juxtamedullary</a:t>
            </a:r>
            <a:r>
              <a:rPr lang="en-AU" sz="4400" dirty="0" smtClean="0"/>
              <a:t> </a:t>
            </a:r>
            <a:r>
              <a:rPr lang="en-AU" sz="4400" dirty="0"/>
              <a:t>	</a:t>
            </a:r>
            <a:endParaRPr lang="en-US" dirty="0"/>
          </a:p>
        </p:txBody>
      </p:sp>
      <p:pic>
        <p:nvPicPr>
          <p:cNvPr id="5122" name="Picture 2" descr="http://www.austincc.edu/rfofi/NursingRvw/NursingPics/RenalPics/Picture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925" y="1219200"/>
            <a:ext cx="4410075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16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1447800"/>
            <a:ext cx="5105399" cy="480060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dirty="0" smtClean="0"/>
          </a:p>
          <a:p>
            <a:pPr marL="457200" indent="-4572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en-US" b="1" u="sng" dirty="0" smtClean="0">
                <a:solidFill>
                  <a:schemeClr val="accent1"/>
                </a:solidFill>
              </a:rPr>
              <a:t>Glomerular (Bowman’s) capsule</a:t>
            </a:r>
            <a:r>
              <a:rPr lang="en-US" b="1" u="sng" dirty="0" smtClean="0"/>
              <a:t> </a:t>
            </a:r>
            <a:r>
              <a:rPr lang="en-US" dirty="0" smtClean="0"/>
              <a:t>–</a:t>
            </a:r>
          </a:p>
          <a:p>
            <a:pPr marL="457200" indent="-4572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endParaRPr lang="en-US" dirty="0" smtClean="0"/>
          </a:p>
          <a:p>
            <a:pPr marL="457200" indent="-4572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en-US" b="1" u="sng" dirty="0" smtClean="0">
                <a:solidFill>
                  <a:schemeClr val="accent1"/>
                </a:solidFill>
              </a:rPr>
              <a:t>Proximal convoluted tubule</a:t>
            </a:r>
            <a:r>
              <a:rPr lang="en-US" b="1" u="sng" dirty="0" smtClean="0"/>
              <a:t> </a:t>
            </a:r>
            <a:r>
              <a:rPr lang="en-US" dirty="0" smtClean="0"/>
              <a:t>– </a:t>
            </a:r>
            <a:endParaRPr lang="en-US" dirty="0" smtClean="0"/>
          </a:p>
          <a:p>
            <a:pPr marL="457200" indent="-4572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endParaRPr lang="en-US" dirty="0" smtClean="0"/>
          </a:p>
          <a:p>
            <a:pPr marL="457200" indent="-4572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en-US" b="1" u="sng" dirty="0" smtClean="0"/>
              <a:t> </a:t>
            </a:r>
            <a:r>
              <a:rPr lang="en-US" b="1" u="sng" dirty="0" smtClean="0">
                <a:solidFill>
                  <a:schemeClr val="accent1"/>
                </a:solidFill>
              </a:rPr>
              <a:t>Loop of </a:t>
            </a:r>
            <a:r>
              <a:rPr lang="en-US" b="1" u="sng" dirty="0" err="1" smtClean="0">
                <a:solidFill>
                  <a:schemeClr val="accent1"/>
                </a:solidFill>
              </a:rPr>
              <a:t>Henle</a:t>
            </a:r>
            <a:r>
              <a:rPr lang="en-US" b="1" u="sng" dirty="0" smtClean="0"/>
              <a:t> </a:t>
            </a:r>
            <a:r>
              <a:rPr lang="en-US" dirty="0" smtClean="0"/>
              <a:t>- hair-pin loop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thin descending limb, thick ascending </a:t>
            </a:r>
            <a:r>
              <a:rPr lang="en-US" sz="2400" dirty="0" smtClean="0"/>
              <a:t>limb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C00000"/>
                </a:solidFill>
              </a:rPr>
              <a:t>4</a:t>
            </a:r>
            <a:r>
              <a:rPr lang="en-US" b="1" u="sng" dirty="0" smtClean="0">
                <a:solidFill>
                  <a:srgbClr val="C00000"/>
                </a:solidFill>
              </a:rPr>
              <a:t>. Distal convoluted tubule </a:t>
            </a:r>
            <a:r>
              <a:rPr lang="en-US" dirty="0" smtClean="0"/>
              <a:t>- last section </a:t>
            </a:r>
          </a:p>
        </p:txBody>
      </p:sp>
      <p:sp>
        <p:nvSpPr>
          <p:cNvPr id="16389" name="Line 6"/>
          <p:cNvSpPr>
            <a:spLocks noChangeShapeType="1"/>
          </p:cNvSpPr>
          <p:nvPr/>
        </p:nvSpPr>
        <p:spPr bwMode="auto">
          <a:xfrm>
            <a:off x="6804025" y="5108143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0" name="Line 7"/>
          <p:cNvSpPr>
            <a:spLocks noChangeShapeType="1"/>
          </p:cNvSpPr>
          <p:nvPr/>
        </p:nvSpPr>
        <p:spPr bwMode="auto">
          <a:xfrm>
            <a:off x="6300788" y="6237288"/>
            <a:ext cx="50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362201" y="6927"/>
            <a:ext cx="4441824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Nephron</a:t>
            </a:r>
          </a:p>
        </p:txBody>
      </p:sp>
      <p:pic>
        <p:nvPicPr>
          <p:cNvPr id="2050" name="Picture 2" descr="http://www.yournursingtutor.com/wp-content/uploads/2012/06/Nephron-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1" y="1143000"/>
            <a:ext cx="4038600" cy="5579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6781800" cy="609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600" dirty="0" smtClean="0">
                <a:solidFill>
                  <a:schemeClr val="accent1"/>
                </a:solidFill>
              </a:rPr>
              <a:t>Tubular components </a:t>
            </a:r>
            <a:r>
              <a:rPr lang="en-US" sz="3600" dirty="0" smtClean="0">
                <a:solidFill>
                  <a:schemeClr val="accent1"/>
                </a:solidFill>
              </a:rPr>
              <a:t>of nephron</a:t>
            </a:r>
          </a:p>
        </p:txBody>
      </p:sp>
    </p:spTree>
    <p:extLst>
      <p:ext uri="{BB962C8B-B14F-4D97-AF65-F5344CB8AC3E}">
        <p14:creationId xmlns:p14="http://schemas.microsoft.com/office/powerpoint/2010/main" val="173160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2606AnatNephronCollSyst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7" t="18822" r="4955" b="17665"/>
          <a:stretch>
            <a:fillRect/>
          </a:stretch>
        </p:blipFill>
        <p:spPr bwMode="auto">
          <a:xfrm>
            <a:off x="4648199" y="34636"/>
            <a:ext cx="4481945" cy="6858000"/>
          </a:xfrm>
          <a:prstGeom prst="rect">
            <a:avLst/>
          </a:prstGeom>
          <a:ln w="38100">
            <a:solidFill>
              <a:srgbClr val="FF0066"/>
            </a:solidFill>
            <a:miter lim="800000"/>
            <a:headEnd/>
            <a:tailEnd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9" t="11941" r="6332"/>
          <a:stretch/>
        </p:blipFill>
        <p:spPr bwMode="auto">
          <a:xfrm>
            <a:off x="6927" y="3893126"/>
            <a:ext cx="4641272" cy="296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://image.slidesharecdn.com/juxtaglomerularapparatuseditado-141018142623-conversion-gate02/95/juxtaglomerular-apparatus-5-638.jpg?cb=1413642589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7" t="9412" r="4475" b="4500"/>
          <a:stretch/>
        </p:blipFill>
        <p:spPr bwMode="auto">
          <a:xfrm>
            <a:off x="6927" y="-34636"/>
            <a:ext cx="4641272" cy="392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16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5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875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3" t="-1" r="37747" b="3768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461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6200"/>
            <a:ext cx="6781800" cy="685800"/>
          </a:xfrm>
          <a:solidFill>
            <a:srgbClr val="FF3300"/>
          </a:solidFill>
        </p:spPr>
        <p:txBody>
          <a:bodyPr>
            <a:noAutofit/>
          </a:bodyPr>
          <a:lstStyle/>
          <a:p>
            <a:pPr algn="ctr"/>
            <a:r>
              <a:rPr lang="en-US" sz="4000" dirty="0" smtClean="0"/>
              <a:t>Venous drainage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772400" cy="20574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b="1" dirty="0">
                <a:cs typeface="Arial" charset="0"/>
              </a:rPr>
              <a:t>Both renal veins </a:t>
            </a:r>
            <a:r>
              <a:rPr lang="en-US" dirty="0">
                <a:cs typeface="Arial" charset="0"/>
              </a:rPr>
              <a:t>drain to the </a:t>
            </a:r>
            <a:r>
              <a:rPr lang="en-US" b="1" dirty="0">
                <a:cs typeface="Arial" charset="0"/>
              </a:rPr>
              <a:t>inferior vena cava</a:t>
            </a:r>
            <a:r>
              <a:rPr lang="en-US" dirty="0">
                <a:cs typeface="Arial" charset="0"/>
              </a:rPr>
              <a:t>.</a:t>
            </a:r>
          </a:p>
          <a:p>
            <a:pPr>
              <a:defRPr/>
            </a:pPr>
            <a:r>
              <a:rPr lang="en-US" dirty="0">
                <a:cs typeface="Arial" charset="0"/>
              </a:rPr>
              <a:t>The </a:t>
            </a:r>
            <a:r>
              <a:rPr lang="en-US" b="1" dirty="0">
                <a:cs typeface="Arial" charset="0"/>
              </a:rPr>
              <a:t>left</a:t>
            </a:r>
            <a:r>
              <a:rPr lang="en-US" dirty="0">
                <a:cs typeface="Arial" charset="0"/>
              </a:rPr>
              <a:t> is three times </a:t>
            </a:r>
            <a:r>
              <a:rPr lang="en-US" b="1" dirty="0">
                <a:cs typeface="Arial" charset="0"/>
              </a:rPr>
              <a:t>longer</a:t>
            </a:r>
            <a:r>
              <a:rPr lang="en-US" dirty="0">
                <a:cs typeface="Arial" charset="0"/>
              </a:rPr>
              <a:t> than the right (7.5 cm and 2.5 cm).</a:t>
            </a:r>
          </a:p>
          <a:p>
            <a:endParaRPr lang="en-US" dirty="0"/>
          </a:p>
        </p:txBody>
      </p:sp>
      <p:pic>
        <p:nvPicPr>
          <p:cNvPr id="3074" name="Picture 2" descr="https://s3.amazonaws.com/classconnection/849/flashcards/1794849/png/renal_veins-14C91A3CB72745DE7F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52600"/>
            <a:ext cx="4592782" cy="508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52400" y="2057400"/>
            <a:ext cx="3429000" cy="1905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US" b="1" dirty="0" smtClean="0">
                <a:solidFill>
                  <a:srgbClr val="0070C0"/>
                </a:solidFill>
              </a:rPr>
              <a:t>Lymph Drainage:</a:t>
            </a:r>
          </a:p>
          <a:p>
            <a:pPr>
              <a:lnSpc>
                <a:spcPct val="90000"/>
              </a:lnSpc>
              <a:defRPr/>
            </a:pPr>
            <a:r>
              <a:rPr lang="en-US" dirty="0" smtClean="0"/>
              <a:t>Lateral aortic lymph nodes around the origin of the renal artery.</a:t>
            </a:r>
          </a:p>
          <a:p>
            <a:pPr>
              <a:defRPr/>
            </a:pPr>
            <a:endParaRPr lang="en-US" dirty="0" smtClean="0"/>
          </a:p>
        </p:txBody>
      </p:sp>
      <p:pic>
        <p:nvPicPr>
          <p:cNvPr id="1026" name="Picture 2" descr="http://images.slideplayer.com/15/4766764/slides/slide_1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" t="4444" r="11591" b="7273"/>
          <a:stretch/>
        </p:blipFill>
        <p:spPr bwMode="auto">
          <a:xfrm>
            <a:off x="0" y="4003964"/>
            <a:ext cx="4572000" cy="285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8247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3970784" cy="685800"/>
          </a:xfrm>
          <a:solidFill>
            <a:schemeClr val="accent1">
              <a:lumMod val="60000"/>
              <a:lumOff val="40000"/>
            </a:schemeClr>
          </a:solidFill>
          <a:ln w="38100">
            <a:noFill/>
          </a:ln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bg1"/>
                </a:solidFill>
              </a:rPr>
              <a:t>  Nerve Supply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676400"/>
            <a:ext cx="3124200" cy="3581400"/>
          </a:xfrm>
          <a:ln w="2857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dirty="0" smtClean="0"/>
              <a:t>Renal </a:t>
            </a:r>
            <a:r>
              <a:rPr lang="en-US" altLang="en-US" sz="2400" dirty="0" smtClean="0"/>
              <a:t>sympathetic plexus.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 smtClean="0"/>
              <a:t>The afferent fibers that travel through the renal plexus enter the spinal cord in the: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 smtClean="0"/>
              <a:t> </a:t>
            </a:r>
            <a:r>
              <a:rPr lang="en-US" altLang="en-US" sz="2400" b="1" dirty="0" smtClean="0"/>
              <a:t>10</a:t>
            </a:r>
            <a:r>
              <a:rPr lang="en-US" altLang="en-US" sz="2400" b="1" baseline="30000" dirty="0" smtClean="0"/>
              <a:t>th</a:t>
            </a:r>
            <a:r>
              <a:rPr lang="en-US" altLang="en-US" sz="2400" b="1" dirty="0" smtClean="0"/>
              <a:t>, 11</a:t>
            </a:r>
            <a:r>
              <a:rPr lang="en-US" altLang="en-US" sz="2400" b="1" baseline="30000" dirty="0" smtClean="0"/>
              <a:t>th</a:t>
            </a:r>
            <a:r>
              <a:rPr lang="en-US" altLang="en-US" sz="2400" b="1" dirty="0" smtClean="0"/>
              <a:t>, and 12</a:t>
            </a:r>
            <a:r>
              <a:rPr lang="en-US" altLang="en-US" sz="2400" b="1" baseline="30000" dirty="0" smtClean="0"/>
              <a:t>th</a:t>
            </a:r>
            <a:r>
              <a:rPr lang="en-US" altLang="en-US" sz="2400" b="1" dirty="0" smtClean="0"/>
              <a:t> Thoracic  nerves.</a:t>
            </a:r>
          </a:p>
        </p:txBody>
      </p:sp>
      <p:pic>
        <p:nvPicPr>
          <p:cNvPr id="5" name="Picture 6" descr="http://3.bp.blogspot.com/-pIWYrpvJhK4/UH3xe8SL9XI/AAAAAAAAAlc/awqZZcDFLa0/s1600/s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0"/>
            <a:ext cx="4716016" cy="6858000"/>
          </a:xfrm>
          <a:prstGeom prst="rect">
            <a:avLst/>
          </a:prstGeom>
          <a:noFill/>
          <a:ln w="38100">
            <a:solidFill>
              <a:srgbClr val="DB1B6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7162800" y="4572000"/>
            <a:ext cx="533400" cy="2286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71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Ureters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06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990600"/>
            <a:ext cx="4584700" cy="5867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endParaRPr lang="en-US" sz="2800" dirty="0" smtClean="0"/>
          </a:p>
          <a:p>
            <a:r>
              <a:rPr lang="en-US" sz="2800" b="1" u="sng" dirty="0" smtClean="0">
                <a:solidFill>
                  <a:srgbClr val="0070C0"/>
                </a:solidFill>
                <a:cs typeface="Arial" pitchFamily="34" charset="0"/>
              </a:rPr>
              <a:t>Definition</a:t>
            </a:r>
            <a:r>
              <a:rPr lang="en-US" sz="2800" b="1" dirty="0" smtClean="0">
                <a:solidFill>
                  <a:srgbClr val="0070C0"/>
                </a:solidFill>
                <a:cs typeface="Arial" pitchFamily="34" charset="0"/>
              </a:rPr>
              <a:t>: 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It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is a muscular tube transporting urine from kidney to urinary bladder.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u="sng" dirty="0" smtClean="0">
                <a:solidFill>
                  <a:srgbClr val="0070C0"/>
                </a:solidFill>
              </a:rPr>
              <a:t>Length</a:t>
            </a:r>
            <a:r>
              <a:rPr lang="en-US" sz="2800" dirty="0" smtClean="0"/>
              <a:t>: 20-30 </a:t>
            </a:r>
            <a:r>
              <a:rPr lang="en-US" sz="2800" dirty="0" smtClean="0"/>
              <a:t>cm long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800" dirty="0" smtClean="0"/>
          </a:p>
          <a:p>
            <a:pPr>
              <a:lnSpc>
                <a:spcPct val="120000"/>
              </a:lnSpc>
              <a:defRPr/>
            </a:pPr>
            <a:r>
              <a:rPr lang="en-US" sz="2800" b="1" u="sng" dirty="0" smtClean="0">
                <a:solidFill>
                  <a:srgbClr val="0070C0"/>
                </a:solidFill>
              </a:rPr>
              <a:t>Beginning</a:t>
            </a:r>
            <a:r>
              <a:rPr lang="en-US" sz="2800" b="1" u="sng" dirty="0" smtClean="0"/>
              <a:t>: </a:t>
            </a:r>
          </a:p>
          <a:p>
            <a:pPr>
              <a:lnSpc>
                <a:spcPct val="120000"/>
              </a:lnSpc>
              <a:defRPr/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It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begins as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continuation of renal pelvis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8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09999" y="13855"/>
            <a:ext cx="2130135" cy="769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</a:rPr>
              <a:t>Ureters 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011896"/>
            <a:ext cx="4800600" cy="5693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848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11370"/>
            <a:ext cx="4038600" cy="52578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COURSE IN ABDOMEN: </a:t>
            </a:r>
          </a:p>
          <a:p>
            <a:pPr>
              <a:buFont typeface="Wingdings" pitchFamily="2" charset="2"/>
              <a:buChar char="§"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It descends anterior to psoas major muscle (opposite the tips of lumbar transverse processes).</a:t>
            </a:r>
          </a:p>
          <a:p>
            <a:pPr>
              <a:buFont typeface="Wingdings" pitchFamily="2" charset="2"/>
              <a:buChar char="§"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It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passes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over the pelvic brim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crosses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the end (bifurcation) of common iliac artery to enter the pelvis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2617Pyleogram-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6" t="13342" r="14966" b="11617"/>
          <a:stretch>
            <a:fillRect/>
          </a:stretch>
        </p:blipFill>
        <p:spPr bwMode="auto">
          <a:xfrm>
            <a:off x="5422106" y="3664526"/>
            <a:ext cx="3721894" cy="3193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439697" y="6150114"/>
            <a:ext cx="3232116" cy="707886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AU" dirty="0">
                <a:solidFill>
                  <a:schemeClr val="accent1"/>
                </a:solidFill>
              </a:rPr>
              <a:t>Pyelogram (colour-enhanced)</a:t>
            </a:r>
            <a:r>
              <a:rPr lang="en-AU" sz="4000" dirty="0"/>
              <a:t> </a:t>
            </a:r>
            <a:endParaRPr lang="en-US" dirty="0"/>
          </a:p>
        </p:txBody>
      </p:sp>
      <p:pic>
        <p:nvPicPr>
          <p:cNvPr id="9218" name="Picture 2" descr="http://scioly.org/wiki/images/2/20/Urinarysyste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92219"/>
            <a:ext cx="3810000" cy="357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13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Organs of the Urinary System</a:t>
            </a:r>
          </a:p>
        </p:txBody>
      </p:sp>
    </p:spTree>
    <p:extLst>
      <p:ext uri="{BB962C8B-B14F-4D97-AF65-F5344CB8AC3E}">
        <p14:creationId xmlns:p14="http://schemas.microsoft.com/office/powerpoint/2010/main" val="174101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745" y="340816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u="sng" dirty="0">
                <a:latin typeface="Arial" pitchFamily="34" charset="0"/>
                <a:cs typeface="Arial" pitchFamily="34" charset="0"/>
              </a:rPr>
              <a:t>COURSE IN PELVIS &amp; TERMINATION</a:t>
            </a:r>
            <a:r>
              <a:rPr lang="en-US" sz="2400" b="1" u="sng" dirty="0" smtClean="0">
                <a:latin typeface="Arial" pitchFamily="34" charset="0"/>
                <a:cs typeface="Arial" pitchFamily="34" charset="0"/>
              </a:rPr>
              <a:t>:</a:t>
            </a:r>
            <a:endParaRPr lang="en-US" sz="2400" b="1" u="sng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It runs downward &amp; backward to the level of ischial spine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It curves forward to open in upper lateral angles of the base of urinary bladder.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It runs obliquely for ¾ inch in wall of bladder before opening (valve-like part).</a:t>
            </a:r>
          </a:p>
        </p:txBody>
      </p:sp>
      <p:pic>
        <p:nvPicPr>
          <p:cNvPr id="10242" name="Picture 2" descr="http://www.clinimed.co.uk/portals/10/images/aandp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124200"/>
            <a:ext cx="29718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web-books.com/eLibrary/Medicine/Physiology/Urinary/bladd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45" y="4524315"/>
            <a:ext cx="4343400" cy="233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745" y="116610"/>
            <a:ext cx="4357255" cy="31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176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4495800" cy="5791200"/>
          </a:xfrm>
        </p:spPr>
        <p:txBody>
          <a:bodyPr>
            <a:normAutofit fontScale="77500" lnSpcReduction="20000"/>
          </a:bodyPr>
          <a:lstStyle/>
          <a:p>
            <a:r>
              <a:rPr lang="en-US" sz="4400" b="1" u="sng" dirty="0" smtClean="0">
                <a:solidFill>
                  <a:srgbClr val="00B050"/>
                </a:solidFill>
              </a:rPr>
              <a:t>Sites of constriction of the ureters: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1- At the </a:t>
            </a:r>
            <a:r>
              <a:rPr lang="en-US" sz="3200" b="1" dirty="0" smtClean="0">
                <a:solidFill>
                  <a:srgbClr val="0070C0"/>
                </a:solidFill>
              </a:rPr>
              <a:t>origin</a:t>
            </a:r>
            <a:r>
              <a:rPr lang="en-US" sz="3200" dirty="0" smtClean="0">
                <a:solidFill>
                  <a:schemeClr val="tx1"/>
                </a:solidFill>
              </a:rPr>
              <a:t>: junction </a:t>
            </a:r>
            <a:r>
              <a:rPr lang="en-US" sz="3200" dirty="0" smtClean="0">
                <a:solidFill>
                  <a:schemeClr val="tx1"/>
                </a:solidFill>
              </a:rPr>
              <a:t>of the ureter and the renal pelvis    </a:t>
            </a:r>
            <a:r>
              <a:rPr lang="en-US" sz="3200" dirty="0" smtClean="0">
                <a:solidFill>
                  <a:schemeClr val="tx1"/>
                </a:solidFill>
              </a:rPr>
              <a:t>(</a:t>
            </a:r>
            <a:r>
              <a:rPr lang="en-US" sz="3200" dirty="0" err="1" smtClean="0">
                <a:solidFill>
                  <a:schemeClr val="tx1"/>
                </a:solidFill>
              </a:rPr>
              <a:t>Ureteropelvic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junction)</a:t>
            </a:r>
          </a:p>
          <a:p>
            <a:pPr marL="0" indent="0">
              <a:buNone/>
            </a:pPr>
            <a:endParaRPr lang="en-US" sz="32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2- Where the ureters cross the common iliac arteries at the </a:t>
            </a:r>
            <a:r>
              <a:rPr lang="en-US" sz="3200" b="1" dirty="0" smtClean="0">
                <a:solidFill>
                  <a:srgbClr val="0070C0"/>
                </a:solidFill>
              </a:rPr>
              <a:t>pelvic brim</a:t>
            </a:r>
          </a:p>
          <a:p>
            <a:pPr marL="0" indent="0">
              <a:buNone/>
            </a:pPr>
            <a:endParaRPr lang="en-US" sz="32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3- </a:t>
            </a:r>
            <a:r>
              <a:rPr lang="en-US" sz="3200" dirty="0" smtClean="0">
                <a:solidFill>
                  <a:schemeClr val="tx1"/>
                </a:solidFill>
              </a:rPr>
              <a:t>During </a:t>
            </a:r>
            <a:r>
              <a:rPr lang="en-US" sz="3200" dirty="0" smtClean="0">
                <a:solidFill>
                  <a:schemeClr val="tx1"/>
                </a:solidFill>
              </a:rPr>
              <a:t>their </a:t>
            </a:r>
            <a:r>
              <a:rPr lang="en-US" sz="3200" dirty="0" err="1" smtClean="0">
                <a:solidFill>
                  <a:schemeClr val="tx1"/>
                </a:solidFill>
              </a:rPr>
              <a:t>entery</a:t>
            </a:r>
            <a:r>
              <a:rPr lang="en-US" sz="3200" dirty="0" smtClean="0">
                <a:solidFill>
                  <a:schemeClr val="tx1"/>
                </a:solidFill>
              </a:rPr>
              <a:t> through the wall of the urinary </a:t>
            </a:r>
            <a:r>
              <a:rPr lang="en-US" sz="3200" dirty="0" smtClean="0">
                <a:solidFill>
                  <a:schemeClr val="tx1"/>
                </a:solidFill>
              </a:rPr>
              <a:t>bladder: </a:t>
            </a:r>
            <a:r>
              <a:rPr lang="en-US" sz="3200" b="1" dirty="0" err="1" smtClean="0">
                <a:solidFill>
                  <a:srgbClr val="0070C0"/>
                </a:solidFill>
              </a:rPr>
              <a:t>Vesiciureteric</a:t>
            </a:r>
            <a:r>
              <a:rPr lang="en-US" sz="3200" b="1" dirty="0" smtClean="0">
                <a:solidFill>
                  <a:srgbClr val="0070C0"/>
                </a:solidFill>
              </a:rPr>
              <a:t> junction</a:t>
            </a:r>
            <a:endParaRPr lang="en-US" sz="3200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32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Stones become lodged in these sites</a:t>
            </a:r>
          </a:p>
          <a:p>
            <a:pPr marL="0" indent="0">
              <a:buNone/>
            </a:pPr>
            <a:endParaRPr lang="en-US" sz="32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3200" dirty="0" smtClean="0">
              <a:solidFill>
                <a:schemeClr val="tx1"/>
              </a:solidFill>
            </a:endParaRPr>
          </a:p>
          <a:p>
            <a:endParaRPr lang="en-US" b="1" u="sng" dirty="0">
              <a:solidFill>
                <a:srgbClr val="00B05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609600"/>
            <a:ext cx="4724400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95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4038600" cy="6019800"/>
          </a:xfrm>
        </p:spPr>
        <p:txBody>
          <a:bodyPr>
            <a:normAutofit/>
          </a:bodyPr>
          <a:lstStyle/>
          <a:p>
            <a:r>
              <a:rPr lang="en-US" sz="3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0" indent="0">
              <a:buNone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1- Abdominal</a:t>
            </a:r>
          </a:p>
          <a:p>
            <a:pPr marL="0" indent="0">
              <a:buNone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2- Pelvic</a:t>
            </a:r>
          </a:p>
          <a:p>
            <a:pPr marL="0" indent="0">
              <a:buNone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3- Intramural</a:t>
            </a:r>
          </a:p>
          <a:p>
            <a:pPr marL="0" indent="0">
              <a:buNone/>
            </a:pPr>
            <a:endParaRPr lang="en-US" b="1" u="sn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sz="3000" b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ARTERIAL </a:t>
            </a:r>
            <a:r>
              <a:rPr lang="en-US" sz="3000" b="1" u="sng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SUPPLY:</a:t>
            </a:r>
          </a:p>
          <a:p>
            <a:pPr>
              <a:buFont typeface="Wingdings" pitchFamily="2" charset="2"/>
              <a:buChar char="§"/>
            </a:pPr>
            <a:r>
              <a:rPr lang="en-US" sz="3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Renal artery</a:t>
            </a:r>
          </a:p>
          <a:p>
            <a:pPr>
              <a:buFont typeface="Wingdings" pitchFamily="2" charset="2"/>
              <a:buChar char="§"/>
            </a:pPr>
            <a:r>
              <a:rPr lang="en-US" sz="3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Gonadal  artery</a:t>
            </a:r>
          </a:p>
          <a:p>
            <a:pPr>
              <a:buFont typeface="Wingdings" pitchFamily="2" charset="2"/>
              <a:buChar char="§"/>
            </a:pPr>
            <a:r>
              <a:rPr lang="en-US" sz="3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Common iliac artery</a:t>
            </a:r>
          </a:p>
          <a:p>
            <a:pPr>
              <a:buFont typeface="Wingdings" pitchFamily="2" charset="2"/>
              <a:buChar char="§"/>
            </a:pPr>
            <a:r>
              <a:rPr lang="en-US" sz="3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Internal iliac artery</a:t>
            </a:r>
          </a:p>
          <a:p>
            <a:endParaRPr lang="en-US" sz="3000" dirty="0"/>
          </a:p>
        </p:txBody>
      </p:sp>
      <p:pic>
        <p:nvPicPr>
          <p:cNvPr id="12290" name="Picture 2" descr="http://vignette2.wikia.nocookie.net/analytical/images/9/96/Ureter.jpg/revision/latest?cb=201008280227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0"/>
            <a:ext cx="4953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5803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0"/>
            <a:ext cx="6781800" cy="76200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Nerve supply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4637" y="533400"/>
            <a:ext cx="4440382" cy="2507673"/>
          </a:xfrm>
        </p:spPr>
        <p:txBody>
          <a:bodyPr>
            <a:normAutofit fontScale="92500" lnSpcReduction="20000"/>
          </a:bodyPr>
          <a:lstStyle/>
          <a:p>
            <a:r>
              <a:rPr lang="en-US" b="1" u="sng" dirty="0" smtClean="0">
                <a:solidFill>
                  <a:srgbClr val="FF0000"/>
                </a:solidFill>
              </a:rPr>
              <a:t>From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1- Renal plexus</a:t>
            </a:r>
          </a:p>
          <a:p>
            <a:pPr marL="0" indent="0">
              <a:buNone/>
            </a:pPr>
            <a:r>
              <a:rPr lang="en-US" dirty="0" smtClean="0"/>
              <a:t>2- Aortic plexus</a:t>
            </a:r>
          </a:p>
          <a:p>
            <a:pPr marL="0" indent="0">
              <a:buNone/>
            </a:pPr>
            <a:r>
              <a:rPr lang="en-US" dirty="0" smtClean="0"/>
              <a:t>3- Superior </a:t>
            </a:r>
            <a:r>
              <a:rPr lang="en-US" dirty="0" err="1" smtClean="0"/>
              <a:t>hypogastric</a:t>
            </a:r>
            <a:r>
              <a:rPr lang="en-US" dirty="0" smtClean="0"/>
              <a:t> plexus</a:t>
            </a:r>
          </a:p>
          <a:p>
            <a:pPr marL="0" indent="0">
              <a:buNone/>
            </a:pPr>
            <a:r>
              <a:rPr lang="en-US" dirty="0" smtClean="0"/>
              <a:t>4- Inferior </a:t>
            </a:r>
            <a:r>
              <a:rPr lang="en-US" dirty="0" err="1" smtClean="0"/>
              <a:t>hypogasrtic</a:t>
            </a:r>
            <a:r>
              <a:rPr lang="en-US" dirty="0" smtClean="0"/>
              <a:t> plexus</a:t>
            </a:r>
          </a:p>
          <a:p>
            <a:pPr marL="0" indent="0">
              <a:buNone/>
            </a:pPr>
            <a:r>
              <a:rPr lang="en-US" dirty="0" smtClean="0"/>
              <a:t>Through nerves that follow the blood vessels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AutoShape 6" descr="mk:@MSITStore:D:\Books\anatomy%20books\Lippincott%20Williams%20&amp;%20Wilkins%20Atlas%20of%20Anatomy.CHM::/5%20-%20The%20Abdomen_files/C5FF39.png"/>
          <p:cNvSpPr>
            <a:spLocks noChangeAspect="1" noChangeArrowheads="1"/>
          </p:cNvSpPr>
          <p:nvPr/>
        </p:nvSpPr>
        <p:spPr bwMode="auto">
          <a:xfrm>
            <a:off x="63500" y="-136525"/>
            <a:ext cx="5667375" cy="564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8" descr="mk:@MSITStore:D:\Books\anatomy%20books\Lippincott%20Williams%20&amp;%20Wilkins%20Atlas%20of%20Anatomy.CHM::/5%20-%20The%20Abdomen_files/C5FF39.png"/>
          <p:cNvSpPr>
            <a:spLocks noChangeAspect="1" noChangeArrowheads="1"/>
          </p:cNvSpPr>
          <p:nvPr/>
        </p:nvSpPr>
        <p:spPr bwMode="auto">
          <a:xfrm>
            <a:off x="215900" y="15875"/>
            <a:ext cx="5667375" cy="564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62000"/>
            <a:ext cx="4599709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8229600" y="3276600"/>
            <a:ext cx="685800" cy="3048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8153400" y="4876800"/>
            <a:ext cx="990600" cy="3048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23" name="Picture 11" descr="http://accessmedicine.mhmedical.com/data/books/mort/mort_c011f004b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4"/>
          <a:stretch/>
        </p:blipFill>
        <p:spPr bwMode="auto">
          <a:xfrm>
            <a:off x="-27710" y="2127537"/>
            <a:ext cx="4599710" cy="473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88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 smtClean="0">
                <a:latin typeface="Forte" pitchFamily="66" charset="0"/>
                <a:ea typeface="Batang" pitchFamily="18" charset="-127"/>
              </a:rPr>
              <a:t>THANK  YOU</a:t>
            </a:r>
            <a:endParaRPr lang="en-US" sz="6600" dirty="0">
              <a:latin typeface="Forte" pitchFamily="66" charset="0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905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152400" y="685800"/>
            <a:ext cx="8153400" cy="3886200"/>
          </a:xfrm>
        </p:spPr>
        <p:txBody>
          <a:bodyPr/>
          <a:lstStyle/>
          <a:p>
            <a:r>
              <a:rPr lang="en-US" sz="32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Organs of the</a:t>
            </a:r>
          </a:p>
          <a:p>
            <a:pPr marL="0" indent="0">
              <a:buNone/>
            </a:pPr>
            <a:r>
              <a:rPr lang="en-US" sz="32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Urinary </a:t>
            </a:r>
            <a:r>
              <a:rPr lang="en-US" sz="32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</a:t>
            </a:r>
          </a:p>
          <a:p>
            <a:pPr marL="0" indent="0">
              <a:buNone/>
            </a:pPr>
            <a:endParaRPr lang="en-US" sz="32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b="1" dirty="0" smtClean="0"/>
              <a:t>Kidneys</a:t>
            </a:r>
          </a:p>
          <a:p>
            <a:r>
              <a:rPr lang="en-US" sz="2800" b="1" dirty="0" smtClean="0"/>
              <a:t>Ureters</a:t>
            </a:r>
          </a:p>
          <a:p>
            <a:r>
              <a:rPr lang="en-US" sz="2800" b="1" dirty="0" smtClean="0"/>
              <a:t>Urinary bladder</a:t>
            </a:r>
          </a:p>
          <a:p>
            <a:r>
              <a:rPr lang="en-US" sz="2800" b="1" dirty="0" smtClean="0"/>
              <a:t>Urethra </a:t>
            </a:r>
          </a:p>
        </p:txBody>
      </p:sp>
      <p:pic>
        <p:nvPicPr>
          <p:cNvPr id="5126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" t="1118" r="871" b="5864"/>
          <a:stretch>
            <a:fillRect/>
          </a:stretch>
        </p:blipFill>
        <p:spPr bwMode="auto">
          <a:xfrm>
            <a:off x="3581400" y="1127125"/>
            <a:ext cx="5486400" cy="460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558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Kidneys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95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239000" cy="114300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Location and External Anatomy of Kidneys</a:t>
            </a:r>
          </a:p>
        </p:txBody>
      </p:sp>
      <p:sp>
        <p:nvSpPr>
          <p:cNvPr id="6148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5486400" cy="5562600"/>
          </a:xfrm>
        </p:spPr>
        <p:txBody>
          <a:bodyPr>
            <a:normAutofit/>
          </a:bodyPr>
          <a:lstStyle/>
          <a:p>
            <a:r>
              <a:rPr lang="en-US" b="1" dirty="0" smtClean="0"/>
              <a:t>Bean shaped organs</a:t>
            </a:r>
          </a:p>
          <a:p>
            <a:r>
              <a:rPr lang="en-US" b="1" dirty="0" smtClean="0"/>
              <a:t>Located </a:t>
            </a:r>
            <a:r>
              <a:rPr lang="en-US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retroperitoneally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en-US" altLang="en-US" b="1" dirty="0">
                <a:solidFill>
                  <a:schemeClr val="tx1"/>
                </a:solidFill>
              </a:rPr>
              <a:t>They are largely under cover of the costal margin</a:t>
            </a:r>
            <a:endParaRPr lang="en-US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en-US" b="1" dirty="0" smtClean="0"/>
              <a:t>Lateral to T</a:t>
            </a:r>
            <a:r>
              <a:rPr lang="en-US" b="1" baseline="-25000" dirty="0" smtClean="0"/>
              <a:t>12</a:t>
            </a:r>
            <a:r>
              <a:rPr lang="en-US" b="1" dirty="0" smtClean="0"/>
              <a:t>–L</a:t>
            </a:r>
            <a:r>
              <a:rPr lang="en-US" b="1" baseline="-25000" dirty="0" smtClean="0"/>
              <a:t>3</a:t>
            </a:r>
            <a:r>
              <a:rPr lang="en-US" b="1" dirty="0" smtClean="0"/>
              <a:t> vertebrae </a:t>
            </a:r>
          </a:p>
          <a:p>
            <a:r>
              <a:rPr lang="en-US" b="1" dirty="0"/>
              <a:t>R kidney </a:t>
            </a:r>
            <a:r>
              <a:rPr lang="en-US" b="1" i="1" dirty="0">
                <a:solidFill>
                  <a:srgbClr val="00B050"/>
                </a:solidFill>
              </a:rPr>
              <a:t>lower</a:t>
            </a:r>
            <a:r>
              <a:rPr lang="en-US" b="1" dirty="0"/>
              <a:t>  than L (due to R lobe of liver</a:t>
            </a:r>
            <a:r>
              <a:rPr lang="en-US" b="1" dirty="0" smtClean="0"/>
              <a:t>)</a:t>
            </a:r>
          </a:p>
          <a:p>
            <a:pPr>
              <a:lnSpc>
                <a:spcPct val="90000"/>
              </a:lnSpc>
              <a:defRPr/>
            </a:pPr>
            <a:r>
              <a:rPr lang="en-US" b="1" dirty="0"/>
              <a:t>kidney levels change during respiration and postural </a:t>
            </a:r>
            <a:r>
              <a:rPr lang="en-US" b="1" dirty="0" smtClean="0"/>
              <a:t>changes</a:t>
            </a:r>
          </a:p>
          <a:p>
            <a:r>
              <a:rPr lang="en-US" b="1" u="sng" dirty="0" smtClean="0">
                <a:solidFill>
                  <a:srgbClr val="0070C0"/>
                </a:solidFill>
              </a:rPr>
              <a:t>Average kidney</a:t>
            </a:r>
          </a:p>
          <a:p>
            <a:pPr lvl="1"/>
            <a:r>
              <a:rPr lang="en-US" b="1" dirty="0" smtClean="0"/>
              <a:t>12 cm tall, 6 cm wide, 3 cm thick</a:t>
            </a:r>
          </a:p>
          <a:p>
            <a:pPr lvl="1"/>
            <a:r>
              <a:rPr lang="en-US" sz="2400" b="1" dirty="0"/>
              <a:t>tilted: superior poles are closer to midline than </a:t>
            </a:r>
            <a:r>
              <a:rPr lang="en-US" sz="2400" b="1" dirty="0" smtClean="0"/>
              <a:t>inferior</a:t>
            </a:r>
            <a:endParaRPr lang="en-US" b="1" dirty="0" smtClean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" t="2383" r="3795" b="7028"/>
          <a:stretch>
            <a:fillRect/>
          </a:stretch>
        </p:blipFill>
        <p:spPr bwMode="auto">
          <a:xfrm>
            <a:off x="5486401" y="1219200"/>
            <a:ext cx="3657599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553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77982"/>
            <a:ext cx="4953000" cy="590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</a:rPr>
              <a:t>Hilum</a:t>
            </a:r>
          </a:p>
          <a:p>
            <a:endParaRPr lang="en-US" sz="3200" b="1" dirty="0">
              <a:solidFill>
                <a:srgbClr val="0070C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en-US" sz="2800" b="1" dirty="0" smtClean="0"/>
              <a:t>Medial border has a </a:t>
            </a:r>
            <a:r>
              <a:rPr lang="en-US" altLang="en-US" sz="2800" b="1" dirty="0" smtClean="0">
                <a:solidFill>
                  <a:srgbClr val="00B050"/>
                </a:solidFill>
              </a:rPr>
              <a:t>hilum</a:t>
            </a:r>
            <a:endParaRPr lang="en-US" altLang="en-US" sz="2800" b="1" dirty="0">
              <a:solidFill>
                <a:srgbClr val="00B050"/>
              </a:solidFill>
            </a:endParaRPr>
          </a:p>
          <a:p>
            <a:pPr>
              <a:lnSpc>
                <a:spcPct val="80000"/>
              </a:lnSpc>
            </a:pPr>
            <a:endParaRPr lang="en-US" altLang="en-US" sz="2800" b="1" dirty="0" smtClean="0"/>
          </a:p>
          <a:p>
            <a:pPr>
              <a:lnSpc>
                <a:spcPct val="80000"/>
              </a:lnSpc>
            </a:pPr>
            <a:r>
              <a:rPr lang="en-US" altLang="en-US" sz="2800" b="1" dirty="0" smtClean="0"/>
              <a:t>The </a:t>
            </a:r>
            <a:r>
              <a:rPr lang="en-US" altLang="en-US" sz="2800" b="1" dirty="0"/>
              <a:t>hilum extends into a large cavity called the </a:t>
            </a:r>
            <a:r>
              <a:rPr lang="en-US" altLang="en-US" sz="2800" b="1" u="sng" dirty="0"/>
              <a:t>renal sinus</a:t>
            </a:r>
            <a:r>
              <a:rPr lang="en-US" altLang="en-US" sz="2800" b="1" dirty="0"/>
              <a:t>.</a:t>
            </a:r>
          </a:p>
          <a:p>
            <a:pPr>
              <a:lnSpc>
                <a:spcPct val="80000"/>
              </a:lnSpc>
            </a:pPr>
            <a:endParaRPr lang="en-US" altLang="en-US" sz="2800" b="1" dirty="0"/>
          </a:p>
          <a:p>
            <a:pPr>
              <a:lnSpc>
                <a:spcPct val="80000"/>
              </a:lnSpc>
            </a:pPr>
            <a:r>
              <a:rPr lang="en-US" altLang="en-US" sz="2800" b="1" u="sng" dirty="0"/>
              <a:t>The hilum transmits the </a:t>
            </a:r>
            <a:r>
              <a:rPr lang="en-US" altLang="en-US" sz="2800" b="1" u="sng" dirty="0" smtClean="0"/>
              <a:t>:</a:t>
            </a:r>
          </a:p>
          <a:p>
            <a:pPr>
              <a:lnSpc>
                <a:spcPct val="80000"/>
              </a:lnSpc>
            </a:pPr>
            <a:endParaRPr lang="en-US" altLang="en-US" sz="2800" b="1" u="sng" dirty="0"/>
          </a:p>
          <a:p>
            <a:pPr>
              <a:lnSpc>
                <a:spcPct val="80000"/>
              </a:lnSpc>
            </a:pPr>
            <a:r>
              <a:rPr lang="en-US" altLang="en-US" sz="2800" b="1" dirty="0"/>
              <a:t>from the front backward </a:t>
            </a:r>
            <a:r>
              <a:rPr lang="en-US" altLang="en-US" sz="2800" b="1" u="sng" dirty="0">
                <a:solidFill>
                  <a:srgbClr val="FF0000"/>
                </a:solidFill>
              </a:rPr>
              <a:t>(</a:t>
            </a:r>
            <a:r>
              <a:rPr lang="en-US" altLang="en-US" sz="2800" b="1" u="sng" dirty="0">
                <a:solidFill>
                  <a:srgbClr val="002060"/>
                </a:solidFill>
              </a:rPr>
              <a:t>V.</a:t>
            </a:r>
            <a:r>
              <a:rPr lang="en-US" altLang="en-US" sz="2800" b="1" u="sng" dirty="0">
                <a:solidFill>
                  <a:srgbClr val="FF0000"/>
                </a:solidFill>
              </a:rPr>
              <a:t>A.</a:t>
            </a:r>
            <a:r>
              <a:rPr lang="en-US" altLang="en-US" sz="2800" b="1" u="sng" dirty="0">
                <a:solidFill>
                  <a:srgbClr val="00B050"/>
                </a:solidFill>
              </a:rPr>
              <a:t>U.</a:t>
            </a:r>
            <a:r>
              <a:rPr lang="en-US" altLang="en-US" sz="2800" b="1" u="sng" dirty="0">
                <a:solidFill>
                  <a:srgbClr val="FF0000"/>
                </a:solidFill>
              </a:rPr>
              <a:t>A</a:t>
            </a:r>
            <a:r>
              <a:rPr lang="en-US" altLang="en-US" sz="2800" b="1" u="sng" dirty="0" smtClean="0">
                <a:solidFill>
                  <a:srgbClr val="FF0000"/>
                </a:solidFill>
              </a:rPr>
              <a:t>.)</a:t>
            </a:r>
            <a:endParaRPr lang="en-US" altLang="en-US" sz="2800" b="1" u="sng" dirty="0" smtClean="0"/>
          </a:p>
          <a:p>
            <a:pPr>
              <a:lnSpc>
                <a:spcPct val="80000"/>
              </a:lnSpc>
            </a:pPr>
            <a:r>
              <a:rPr lang="en-US" altLang="en-US" sz="2800" b="1" dirty="0" smtClean="0"/>
              <a:t>1-renal </a:t>
            </a:r>
            <a:r>
              <a:rPr lang="en-US" altLang="en-US" sz="2800" b="1" dirty="0">
                <a:solidFill>
                  <a:srgbClr val="002060"/>
                </a:solidFill>
              </a:rPr>
              <a:t>vein,</a:t>
            </a:r>
            <a:r>
              <a:rPr lang="en-US" altLang="en-US" sz="2800" b="1" dirty="0"/>
              <a:t> </a:t>
            </a:r>
          </a:p>
          <a:p>
            <a:pPr>
              <a:lnSpc>
                <a:spcPct val="80000"/>
              </a:lnSpc>
            </a:pPr>
            <a:r>
              <a:rPr lang="en-US" altLang="en-US" sz="2800" b="1" dirty="0" smtClean="0"/>
              <a:t>2-two </a:t>
            </a:r>
            <a:r>
              <a:rPr lang="en-US" altLang="en-US" sz="2800" b="1" dirty="0"/>
              <a:t>branches of renal </a:t>
            </a:r>
            <a:r>
              <a:rPr lang="en-US" altLang="en-US" sz="2800" b="1" dirty="0">
                <a:solidFill>
                  <a:srgbClr val="FF0000"/>
                </a:solidFill>
              </a:rPr>
              <a:t>artery,</a:t>
            </a:r>
            <a:r>
              <a:rPr lang="en-US" altLang="en-US" sz="2800" b="1" dirty="0"/>
              <a:t> </a:t>
            </a:r>
            <a:r>
              <a:rPr lang="en-US" altLang="en-US" sz="2800" b="1" dirty="0" smtClean="0"/>
              <a:t>3-ureter, and </a:t>
            </a:r>
          </a:p>
          <a:p>
            <a:pPr>
              <a:lnSpc>
                <a:spcPct val="80000"/>
              </a:lnSpc>
            </a:pPr>
            <a:r>
              <a:rPr lang="en-US" altLang="en-US" sz="2800" b="1" dirty="0" smtClean="0"/>
              <a:t>4-</a:t>
            </a:r>
            <a:r>
              <a:rPr lang="en-US" altLang="en-US" sz="2800" b="1" dirty="0" smtClean="0"/>
              <a:t>the </a:t>
            </a:r>
            <a:r>
              <a:rPr lang="en-US" altLang="en-US" sz="2800" b="1" dirty="0"/>
              <a:t>third branch of renal </a:t>
            </a:r>
            <a:r>
              <a:rPr lang="en-US" altLang="en-US" sz="2800" b="1" dirty="0">
                <a:solidFill>
                  <a:srgbClr val="FF0000"/>
                </a:solidFill>
              </a:rPr>
              <a:t>artery</a:t>
            </a:r>
            <a:r>
              <a:rPr lang="en-US" altLang="en-US" sz="2800" b="1" dirty="0"/>
              <a:t> </a:t>
            </a:r>
            <a:r>
              <a:rPr lang="en-US" altLang="en-US" sz="2800" b="1" dirty="0" smtClean="0"/>
              <a:t>.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5" r="37033" b="37836"/>
          <a:stretch/>
        </p:blipFill>
        <p:spPr bwMode="auto">
          <a:xfrm>
            <a:off x="5105400" y="457200"/>
            <a:ext cx="40386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100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743200"/>
            <a:ext cx="41529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876800" y="4191000"/>
            <a:ext cx="533400" cy="457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172200" y="3352800"/>
            <a:ext cx="652895" cy="3048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5011882" y="4953000"/>
            <a:ext cx="779318" cy="4572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6781800" cy="762000"/>
          </a:xfrm>
          <a:solidFill>
            <a:schemeClr val="bg1"/>
          </a:solidFill>
          <a:ln>
            <a:solidFill>
              <a:srgbClr val="00B0F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200" dirty="0" smtClean="0">
                <a:solidFill>
                  <a:srgbClr val="FF3300"/>
                </a:solidFill>
              </a:rPr>
              <a:t>Renal fascia and fat</a:t>
            </a:r>
            <a:endParaRPr lang="en-US" sz="3200" u="sng" dirty="0" smtClean="0">
              <a:solidFill>
                <a:srgbClr val="FF3300"/>
              </a:solidFill>
            </a:endParaRPr>
          </a:p>
        </p:txBody>
      </p:sp>
      <p:sp>
        <p:nvSpPr>
          <p:cNvPr id="11" name="Rectangle 10"/>
          <p:cNvSpPr>
            <a:spLocks noGrp="1" noChangeArrowheads="1"/>
          </p:cNvSpPr>
          <p:nvPr/>
        </p:nvSpPr>
        <p:spPr bwMode="auto">
          <a:xfrm>
            <a:off x="-27709" y="990600"/>
            <a:ext cx="4759036" cy="563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altLang="en-US" sz="2400" b="1" dirty="0" smtClean="0">
                <a:solidFill>
                  <a:srgbClr val="FF0000"/>
                </a:solidFill>
              </a:rPr>
              <a:t>From inward to outward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altLang="en-US" sz="2400" b="1" dirty="0" smtClean="0">
                <a:solidFill>
                  <a:srgbClr val="00B050"/>
                </a:solidFill>
              </a:rPr>
              <a:t>1- </a:t>
            </a:r>
            <a:r>
              <a:rPr lang="en-US" altLang="en-US" sz="2400" b="1" u="sng" dirty="0" smtClean="0">
                <a:solidFill>
                  <a:srgbClr val="00B050"/>
                </a:solidFill>
              </a:rPr>
              <a:t>Fibrous capsule: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altLang="en-US" sz="2400" b="1" dirty="0" smtClean="0"/>
              <a:t>         It is adherent to the kidney.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altLang="en-US" sz="2400" b="1" dirty="0" smtClean="0">
                <a:solidFill>
                  <a:srgbClr val="00B050"/>
                </a:solidFill>
              </a:rPr>
              <a:t>2- </a:t>
            </a:r>
            <a:r>
              <a:rPr lang="en-US" altLang="en-US" sz="2400" b="1" u="sng" dirty="0" err="1" smtClean="0">
                <a:solidFill>
                  <a:srgbClr val="00B050"/>
                </a:solidFill>
              </a:rPr>
              <a:t>Perirenal</a:t>
            </a:r>
            <a:r>
              <a:rPr lang="en-US" altLang="en-US" sz="2400" b="1" u="sng" dirty="0" smtClean="0">
                <a:solidFill>
                  <a:srgbClr val="00B050"/>
                </a:solidFill>
              </a:rPr>
              <a:t> fat </a:t>
            </a:r>
            <a:r>
              <a:rPr lang="en-US" altLang="en-US" sz="2400" b="1" dirty="0" smtClean="0">
                <a:solidFill>
                  <a:srgbClr val="00B050"/>
                </a:solidFill>
              </a:rPr>
              <a:t>: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altLang="en-US" sz="2400" b="1" dirty="0" smtClean="0"/>
              <a:t>        It covers the fibrous capsule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altLang="en-US" sz="2400" b="1" dirty="0" smtClean="0">
                <a:solidFill>
                  <a:srgbClr val="00B050"/>
                </a:solidFill>
              </a:rPr>
              <a:t>3- </a:t>
            </a:r>
            <a:r>
              <a:rPr lang="en-US" altLang="en-US" sz="2400" b="1" u="sng" dirty="0" smtClean="0">
                <a:solidFill>
                  <a:srgbClr val="00B050"/>
                </a:solidFill>
              </a:rPr>
              <a:t>Renal fascia: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altLang="en-US" sz="2400" b="1" dirty="0" smtClean="0"/>
              <a:t>        it encloses the kidneys and suprarenal glands.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altLang="en-US" sz="2400" b="1" dirty="0" smtClean="0">
                <a:solidFill>
                  <a:srgbClr val="00B050"/>
                </a:solidFill>
              </a:rPr>
              <a:t>4- </a:t>
            </a:r>
            <a:r>
              <a:rPr lang="en-US" altLang="en-US" sz="2400" b="1" u="sng" dirty="0" err="1" smtClean="0">
                <a:solidFill>
                  <a:srgbClr val="00B050"/>
                </a:solidFill>
              </a:rPr>
              <a:t>Pararenal</a:t>
            </a:r>
            <a:r>
              <a:rPr lang="en-US" altLang="en-US" sz="2400" b="1" u="sng" dirty="0" smtClean="0">
                <a:solidFill>
                  <a:srgbClr val="00B050"/>
                </a:solidFill>
              </a:rPr>
              <a:t> fat </a:t>
            </a:r>
            <a:r>
              <a:rPr lang="en-US" altLang="en-US" sz="2400" b="1" dirty="0" smtClean="0">
                <a:solidFill>
                  <a:srgbClr val="00B050"/>
                </a:solidFill>
              </a:rPr>
              <a:t>: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altLang="en-US" sz="2400" b="1" dirty="0" smtClean="0"/>
              <a:t>    it lies external to the renal fascia, and forms part of the retroperitoneal fat.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altLang="en-US" sz="2400" b="1" dirty="0" smtClean="0">
                <a:solidFill>
                  <a:srgbClr val="CC00FF"/>
                </a:solidFill>
              </a:rPr>
              <a:t>N.B</a:t>
            </a:r>
            <a:r>
              <a:rPr lang="en-US" altLang="en-US" sz="2400" b="1" dirty="0" smtClean="0"/>
              <a:t>. The last 3 structures support the kidney in position.</a:t>
            </a:r>
          </a:p>
        </p:txBody>
      </p:sp>
      <p:pic>
        <p:nvPicPr>
          <p:cNvPr id="12" name="Picture 11" descr="kidney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0"/>
            <a:ext cx="4210050" cy="2743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96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 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799" y="3619501"/>
            <a:ext cx="4648201" cy="3252354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/>
        </p:nvSpPr>
        <p:spPr bwMode="auto">
          <a:xfrm>
            <a:off x="-1" y="609600"/>
            <a:ext cx="4495799" cy="5715000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1- Diaphragm, </a:t>
            </a:r>
            <a:r>
              <a:rPr lang="en-US" sz="1600" b="1" dirty="0" smtClean="0">
                <a:solidFill>
                  <a:schemeClr val="tx1"/>
                </a:solidFill>
              </a:rPr>
              <a:t>(last intercostal space)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2- </a:t>
            </a:r>
            <a:r>
              <a:rPr lang="en-US" sz="2400" b="1" dirty="0" err="1" smtClean="0">
                <a:solidFill>
                  <a:schemeClr val="tx1"/>
                </a:solidFill>
              </a:rPr>
              <a:t>Costodiaphragmatic</a:t>
            </a:r>
            <a:r>
              <a:rPr lang="en-US" sz="2400" b="1" dirty="0" smtClean="0">
                <a:solidFill>
                  <a:schemeClr val="tx1"/>
                </a:solidFill>
              </a:rPr>
              <a:t> pleural recess.</a:t>
            </a:r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3-  Twelfth rib,</a:t>
            </a:r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4-  Psoas major muscle,</a:t>
            </a:r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5- Quadratus </a:t>
            </a:r>
            <a:r>
              <a:rPr lang="en-US" sz="2400" b="1" dirty="0" err="1" smtClean="0">
                <a:solidFill>
                  <a:schemeClr val="tx1"/>
                </a:solidFill>
              </a:rPr>
              <a:t>lamborum</a:t>
            </a:r>
            <a:r>
              <a:rPr lang="en-US" sz="2400" b="1" dirty="0" smtClean="0">
                <a:solidFill>
                  <a:schemeClr val="tx1"/>
                </a:solidFill>
              </a:rPr>
              <a:t> m.,</a:t>
            </a:r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6- Transversus abdominis m., 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Subcostal</a:t>
            </a:r>
            <a:r>
              <a:rPr lang="en-US" sz="2400" b="1" dirty="0" smtClean="0">
                <a:solidFill>
                  <a:srgbClr val="0070C0"/>
                </a:solidFill>
              </a:rPr>
              <a:t> nerve (T12),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Iliohypogastric</a:t>
            </a:r>
            <a:r>
              <a:rPr lang="en-US" sz="2400" b="1" dirty="0" smtClean="0">
                <a:solidFill>
                  <a:srgbClr val="0070C0"/>
                </a:solidFill>
              </a:rPr>
              <a:t> (L1) nerve.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Ilioinguinal</a:t>
            </a:r>
            <a:r>
              <a:rPr lang="en-US" sz="2400" b="1" dirty="0" smtClean="0">
                <a:solidFill>
                  <a:srgbClr val="0070C0"/>
                </a:solidFill>
              </a:rPr>
              <a:t> (L1) </a:t>
            </a:r>
            <a:r>
              <a:rPr lang="en-US" b="1" dirty="0" smtClean="0">
                <a:solidFill>
                  <a:srgbClr val="0070C0"/>
                </a:solidFill>
              </a:rPr>
              <a:t>nerve</a:t>
            </a:r>
          </a:p>
          <a:p>
            <a:pPr marL="0" indent="0">
              <a:buNone/>
              <a:defRPr/>
            </a:pPr>
            <a:endParaRPr lang="en-US" sz="2400" b="1" dirty="0" smtClean="0">
              <a:solidFill>
                <a:srgbClr val="CC00FF"/>
              </a:solidFill>
            </a:endParaRPr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rgbClr val="CC00FF"/>
                </a:solidFill>
              </a:rPr>
              <a:t>( </a:t>
            </a:r>
            <a:r>
              <a:rPr lang="en-US" sz="2400" b="1" dirty="0">
                <a:solidFill>
                  <a:srgbClr val="CC00FF"/>
                </a:solidFill>
              </a:rPr>
              <a:t>Last rib + 4muscles + 3 nerves)</a:t>
            </a:r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NB. </a:t>
            </a:r>
            <a:r>
              <a:rPr lang="en-US" sz="2400" b="1" dirty="0" smtClean="0">
                <a:solidFill>
                  <a:schemeClr val="tx1"/>
                </a:solidFill>
              </a:rPr>
              <a:t>The left kidney reaches up to the 11</a:t>
            </a:r>
            <a:r>
              <a:rPr lang="en-US" sz="2400" b="1" baseline="30000" dirty="0" smtClean="0">
                <a:solidFill>
                  <a:schemeClr val="tx1"/>
                </a:solidFill>
              </a:rPr>
              <a:t>th</a:t>
            </a:r>
            <a:r>
              <a:rPr lang="en-US" sz="2400" b="1" dirty="0" smtClean="0">
                <a:solidFill>
                  <a:schemeClr val="tx1"/>
                </a:solidFill>
              </a:rPr>
              <a:t> rib</a:t>
            </a:r>
            <a:r>
              <a:rPr lang="en-US" sz="2400" b="1" dirty="0" smtClean="0"/>
              <a:t>.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4495798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3300"/>
            </a:solidFill>
          </a:ln>
        </p:spPr>
        <p:txBody>
          <a:bodyPr wrap="square">
            <a:spAutoFit/>
          </a:bodyPr>
          <a:lstStyle/>
          <a:p>
            <a:r>
              <a:rPr lang="en-US" sz="3200" b="1" dirty="0"/>
              <a:t>Posterior relations</a:t>
            </a:r>
            <a:endParaRPr lang="en-US" sz="3200" dirty="0"/>
          </a:p>
        </p:txBody>
      </p:sp>
      <p:pic>
        <p:nvPicPr>
          <p:cNvPr id="1026" name="Picture 2" descr="http://ueu.co/wp-content/uploads/2014/09/loadBinaryCACBYW5I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798" y="1"/>
            <a:ext cx="4682838" cy="3619500"/>
          </a:xfrm>
          <a:prstGeom prst="rect">
            <a:avLst/>
          </a:prstGeom>
          <a:noFill/>
          <a:ln>
            <a:solidFill>
              <a:srgbClr val="FF3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8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1700</TotalTime>
  <Words>1250</Words>
  <Application>Microsoft Office PowerPoint</Application>
  <PresentationFormat>On-screen Show (4:3)</PresentationFormat>
  <Paragraphs>208</Paragraphs>
  <Slides>34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NewsPrint</vt:lpstr>
      <vt:lpstr>URINARY SYSTEM</vt:lpstr>
      <vt:lpstr>OBJECTIVES</vt:lpstr>
      <vt:lpstr>Organs of the Urinary System</vt:lpstr>
      <vt:lpstr>PowerPoint Presentation</vt:lpstr>
      <vt:lpstr>Kidneys</vt:lpstr>
      <vt:lpstr>Location and External Anatomy of Kidneys</vt:lpstr>
      <vt:lpstr>PowerPoint Presentation</vt:lpstr>
      <vt:lpstr>Renal fascia and fat</vt:lpstr>
      <vt:lpstr>PowerPoint Presentation</vt:lpstr>
      <vt:lpstr>PowerPoint Presentation</vt:lpstr>
      <vt:lpstr>PowerPoint Presentation</vt:lpstr>
      <vt:lpstr>PowerPoint Presentation</vt:lpstr>
      <vt:lpstr>Internal anatomy </vt:lpstr>
      <vt:lpstr>PowerPoint Presentation</vt:lpstr>
      <vt:lpstr>PowerPoint Presentation</vt:lpstr>
      <vt:lpstr>PowerPoint Presentation</vt:lpstr>
      <vt:lpstr>PowerPoint Presentation</vt:lpstr>
      <vt:lpstr>Arterial supply of  the kidney</vt:lpstr>
      <vt:lpstr>PowerPoint Presentation</vt:lpstr>
      <vt:lpstr>PowerPoint Presentation</vt:lpstr>
      <vt:lpstr>Vascular components of nephron</vt:lpstr>
      <vt:lpstr>Tubular components of nephron</vt:lpstr>
      <vt:lpstr>PowerPoint Presentation</vt:lpstr>
      <vt:lpstr>PowerPoint Presentation</vt:lpstr>
      <vt:lpstr>Venous drainage</vt:lpstr>
      <vt:lpstr>  Nerve Supply</vt:lpstr>
      <vt:lpstr>Ureters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Nerve supply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URINARY SYSTEM</dc:title>
  <dc:creator>yaseen</dc:creator>
  <cp:lastModifiedBy>Rania Jabr</cp:lastModifiedBy>
  <cp:revision>75</cp:revision>
  <dcterms:created xsi:type="dcterms:W3CDTF">2012-03-19T07:00:38Z</dcterms:created>
  <dcterms:modified xsi:type="dcterms:W3CDTF">2016-04-14T20:40:25Z</dcterms:modified>
</cp:coreProperties>
</file>